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</p:sldMasterIdLst>
  <p:sldIdLst>
    <p:sldId id="258" r:id="rId2"/>
    <p:sldId id="354" r:id="rId3"/>
    <p:sldId id="259" r:id="rId4"/>
    <p:sldId id="260" r:id="rId5"/>
    <p:sldId id="287" r:id="rId6"/>
    <p:sldId id="262" r:id="rId7"/>
    <p:sldId id="295" r:id="rId8"/>
    <p:sldId id="289" r:id="rId9"/>
    <p:sldId id="290" r:id="rId10"/>
    <p:sldId id="291" r:id="rId11"/>
    <p:sldId id="292" r:id="rId12"/>
    <p:sldId id="293" r:id="rId13"/>
    <p:sldId id="297" r:id="rId14"/>
    <p:sldId id="296" r:id="rId15"/>
    <p:sldId id="299" r:id="rId16"/>
    <p:sldId id="300" r:id="rId17"/>
    <p:sldId id="298" r:id="rId18"/>
    <p:sldId id="303" r:id="rId19"/>
    <p:sldId id="305" r:id="rId20"/>
    <p:sldId id="359" r:id="rId21"/>
    <p:sldId id="360" r:id="rId22"/>
    <p:sldId id="271" r:id="rId23"/>
    <p:sldId id="306" r:id="rId24"/>
    <p:sldId id="310" r:id="rId25"/>
    <p:sldId id="311" r:id="rId26"/>
    <p:sldId id="313" r:id="rId27"/>
    <p:sldId id="314" r:id="rId28"/>
    <p:sldId id="315" r:id="rId29"/>
    <p:sldId id="317" r:id="rId30"/>
    <p:sldId id="316" r:id="rId31"/>
    <p:sldId id="318" r:id="rId32"/>
    <p:sldId id="319" r:id="rId33"/>
    <p:sldId id="329" r:id="rId34"/>
    <p:sldId id="330" r:id="rId35"/>
    <p:sldId id="322" r:id="rId36"/>
    <p:sldId id="328" r:id="rId37"/>
    <p:sldId id="331" r:id="rId38"/>
    <p:sldId id="334" r:id="rId39"/>
    <p:sldId id="332" r:id="rId40"/>
    <p:sldId id="335" r:id="rId41"/>
    <p:sldId id="337" r:id="rId42"/>
    <p:sldId id="338" r:id="rId43"/>
    <p:sldId id="339" r:id="rId44"/>
    <p:sldId id="341" r:id="rId45"/>
    <p:sldId id="340" r:id="rId46"/>
    <p:sldId id="343" r:id="rId47"/>
    <p:sldId id="327" r:id="rId48"/>
    <p:sldId id="344" r:id="rId49"/>
    <p:sldId id="346" r:id="rId50"/>
    <p:sldId id="349" r:id="rId51"/>
    <p:sldId id="345" r:id="rId52"/>
    <p:sldId id="350" r:id="rId53"/>
    <p:sldId id="352" r:id="rId54"/>
    <p:sldId id="351" r:id="rId55"/>
    <p:sldId id="353" r:id="rId5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4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3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image" Target="../media/image6.wmf"/><Relationship Id="rId7" Type="http://schemas.openxmlformats.org/officeDocument/2006/relationships/image" Target="../media/image10.wmf"/><Relationship Id="rId12" Type="http://schemas.openxmlformats.org/officeDocument/2006/relationships/image" Target="../media/image15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6" Type="http://schemas.openxmlformats.org/officeDocument/2006/relationships/image" Target="../media/image9.wmf"/><Relationship Id="rId11" Type="http://schemas.openxmlformats.org/officeDocument/2006/relationships/image" Target="../media/image14.wmf"/><Relationship Id="rId5" Type="http://schemas.openxmlformats.org/officeDocument/2006/relationships/image" Target="../media/image8.wmf"/><Relationship Id="rId10" Type="http://schemas.openxmlformats.org/officeDocument/2006/relationships/image" Target="../media/image13.wmf"/><Relationship Id="rId4" Type="http://schemas.openxmlformats.org/officeDocument/2006/relationships/image" Target="../media/image7.wmf"/><Relationship Id="rId9" Type="http://schemas.openxmlformats.org/officeDocument/2006/relationships/image" Target="../media/image12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image" Target="../media/image42.wmf"/><Relationship Id="rId1" Type="http://schemas.openxmlformats.org/officeDocument/2006/relationships/image" Target="../media/image27.w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wmf"/><Relationship Id="rId1" Type="http://schemas.openxmlformats.org/officeDocument/2006/relationships/image" Target="../media/image28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wmf"/><Relationship Id="rId2" Type="http://schemas.openxmlformats.org/officeDocument/2006/relationships/image" Target="../media/image27.wmf"/><Relationship Id="rId1" Type="http://schemas.openxmlformats.org/officeDocument/2006/relationships/image" Target="../media/image28.wmf"/><Relationship Id="rId5" Type="http://schemas.openxmlformats.org/officeDocument/2006/relationships/image" Target="../media/image46.emf"/><Relationship Id="rId4" Type="http://schemas.openxmlformats.org/officeDocument/2006/relationships/image" Target="../media/image26.w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image" Target="../media/image25.wmf"/><Relationship Id="rId1" Type="http://schemas.openxmlformats.org/officeDocument/2006/relationships/image" Target="../media/image28.wmf"/><Relationship Id="rId4" Type="http://schemas.openxmlformats.org/officeDocument/2006/relationships/image" Target="../media/image10.wmf"/></Relationships>
</file>

<file path=ppt/drawings/_rels/vmlDrawing1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3" Type="http://schemas.openxmlformats.org/officeDocument/2006/relationships/image" Target="../media/image7.wmf"/><Relationship Id="rId7" Type="http://schemas.openxmlformats.org/officeDocument/2006/relationships/image" Target="../media/image49.wmf"/><Relationship Id="rId2" Type="http://schemas.openxmlformats.org/officeDocument/2006/relationships/image" Target="../media/image10.wmf"/><Relationship Id="rId1" Type="http://schemas.openxmlformats.org/officeDocument/2006/relationships/image" Target="../media/image28.wmf"/><Relationship Id="rId6" Type="http://schemas.openxmlformats.org/officeDocument/2006/relationships/image" Target="../media/image27.wmf"/><Relationship Id="rId5" Type="http://schemas.openxmlformats.org/officeDocument/2006/relationships/image" Target="../media/image48.wmf"/><Relationship Id="rId4" Type="http://schemas.openxmlformats.org/officeDocument/2006/relationships/image" Target="../media/image47.wmf"/><Relationship Id="rId9" Type="http://schemas.openxmlformats.org/officeDocument/2006/relationships/image" Target="../media/image50.w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1.wmf"/><Relationship Id="rId2" Type="http://schemas.openxmlformats.org/officeDocument/2006/relationships/image" Target="../media/image25.wmf"/><Relationship Id="rId1" Type="http://schemas.openxmlformats.org/officeDocument/2006/relationships/image" Target="../media/image28.wmf"/><Relationship Id="rId6" Type="http://schemas.openxmlformats.org/officeDocument/2006/relationships/image" Target="../media/image53.wmf"/><Relationship Id="rId5" Type="http://schemas.openxmlformats.org/officeDocument/2006/relationships/image" Target="../media/image29.wmf"/><Relationship Id="rId4" Type="http://schemas.openxmlformats.org/officeDocument/2006/relationships/image" Target="../media/image52.w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7" Type="http://schemas.openxmlformats.org/officeDocument/2006/relationships/image" Target="../media/image7.wmf"/><Relationship Id="rId2" Type="http://schemas.openxmlformats.org/officeDocument/2006/relationships/image" Target="../media/image54.wmf"/><Relationship Id="rId1" Type="http://schemas.openxmlformats.org/officeDocument/2006/relationships/image" Target="../media/image28.wmf"/><Relationship Id="rId6" Type="http://schemas.openxmlformats.org/officeDocument/2006/relationships/image" Target="../media/image57.wmf"/><Relationship Id="rId5" Type="http://schemas.openxmlformats.org/officeDocument/2006/relationships/image" Target="../media/image27.wmf"/><Relationship Id="rId4" Type="http://schemas.openxmlformats.org/officeDocument/2006/relationships/image" Target="../media/image56.wmf"/></Relationships>
</file>

<file path=ppt/drawings/_rels/vmlDrawing17.vml.rels><?xml version="1.0" encoding="UTF-8" standalone="yes"?>
<Relationships xmlns="http://schemas.openxmlformats.org/package/2006/relationships"><Relationship Id="rId8" Type="http://schemas.openxmlformats.org/officeDocument/2006/relationships/image" Target="../media/image58.wmf"/><Relationship Id="rId3" Type="http://schemas.openxmlformats.org/officeDocument/2006/relationships/image" Target="../media/image33.wmf"/><Relationship Id="rId7" Type="http://schemas.openxmlformats.org/officeDocument/2006/relationships/image" Target="../media/image28.wmf"/><Relationship Id="rId2" Type="http://schemas.openxmlformats.org/officeDocument/2006/relationships/image" Target="../media/image11.wmf"/><Relationship Id="rId1" Type="http://schemas.openxmlformats.org/officeDocument/2006/relationships/image" Target="../media/image40.wmf"/><Relationship Id="rId6" Type="http://schemas.openxmlformats.org/officeDocument/2006/relationships/image" Target="../media/image27.wmf"/><Relationship Id="rId5" Type="http://schemas.openxmlformats.org/officeDocument/2006/relationships/image" Target="../media/image42.wmf"/><Relationship Id="rId4" Type="http://schemas.openxmlformats.org/officeDocument/2006/relationships/image" Target="../media/image41.wmf"/><Relationship Id="rId9" Type="http://schemas.openxmlformats.org/officeDocument/2006/relationships/image" Target="../media/image55.w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0.wmf"/><Relationship Id="rId1" Type="http://schemas.openxmlformats.org/officeDocument/2006/relationships/image" Target="../media/image59.w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1.wmf"/><Relationship Id="rId1" Type="http://schemas.openxmlformats.org/officeDocument/2006/relationships/image" Target="../media/image28.wmf"/><Relationship Id="rId6" Type="http://schemas.openxmlformats.org/officeDocument/2006/relationships/image" Target="../media/image40.wmf"/><Relationship Id="rId5" Type="http://schemas.openxmlformats.org/officeDocument/2006/relationships/image" Target="../media/image62.wmf"/><Relationship Id="rId4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3" Type="http://schemas.openxmlformats.org/officeDocument/2006/relationships/image" Target="../media/image18.wmf"/><Relationship Id="rId7" Type="http://schemas.openxmlformats.org/officeDocument/2006/relationships/image" Target="../media/image7.wmf"/><Relationship Id="rId2" Type="http://schemas.openxmlformats.org/officeDocument/2006/relationships/image" Target="../media/image17.wmf"/><Relationship Id="rId1" Type="http://schemas.openxmlformats.org/officeDocument/2006/relationships/image" Target="../media/image16.w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4.w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image" Target="../media/image28.wmf"/><Relationship Id="rId1" Type="http://schemas.openxmlformats.org/officeDocument/2006/relationships/image" Target="../media/image63.wmf"/><Relationship Id="rId5" Type="http://schemas.openxmlformats.org/officeDocument/2006/relationships/image" Target="../media/image40.wmf"/><Relationship Id="rId4" Type="http://schemas.openxmlformats.org/officeDocument/2006/relationships/image" Target="../media/image65.w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wmf"/><Relationship Id="rId2" Type="http://schemas.openxmlformats.org/officeDocument/2006/relationships/image" Target="../media/image29.wmf"/><Relationship Id="rId1" Type="http://schemas.openxmlformats.org/officeDocument/2006/relationships/image" Target="../media/image66.w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image" Target="../media/image10.wmf"/><Relationship Id="rId1" Type="http://schemas.openxmlformats.org/officeDocument/2006/relationships/image" Target="../media/image28.wmf"/><Relationship Id="rId4" Type="http://schemas.openxmlformats.org/officeDocument/2006/relationships/image" Target="../media/image68.w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wmf"/><Relationship Id="rId2" Type="http://schemas.openxmlformats.org/officeDocument/2006/relationships/image" Target="../media/image28.wmf"/><Relationship Id="rId1" Type="http://schemas.openxmlformats.org/officeDocument/2006/relationships/image" Target="../media/image10.w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wmf"/><Relationship Id="rId2" Type="http://schemas.openxmlformats.org/officeDocument/2006/relationships/image" Target="../media/image70.wmf"/><Relationship Id="rId1" Type="http://schemas.openxmlformats.org/officeDocument/2006/relationships/image" Target="../media/image28.wmf"/><Relationship Id="rId4" Type="http://schemas.openxmlformats.org/officeDocument/2006/relationships/image" Target="../media/image72.wmf"/></Relationships>
</file>

<file path=ppt/drawings/_rels/vmlDrawing25.vml.rels><?xml version="1.0" encoding="UTF-8" standalone="yes"?>
<Relationships xmlns="http://schemas.openxmlformats.org/package/2006/relationships"><Relationship Id="rId8" Type="http://schemas.openxmlformats.org/officeDocument/2006/relationships/image" Target="../media/image79.wmf"/><Relationship Id="rId13" Type="http://schemas.openxmlformats.org/officeDocument/2006/relationships/image" Target="../media/image84.wmf"/><Relationship Id="rId3" Type="http://schemas.openxmlformats.org/officeDocument/2006/relationships/image" Target="../media/image74.wmf"/><Relationship Id="rId7" Type="http://schemas.openxmlformats.org/officeDocument/2006/relationships/image" Target="../media/image78.wmf"/><Relationship Id="rId12" Type="http://schemas.openxmlformats.org/officeDocument/2006/relationships/image" Target="../media/image83.wmf"/><Relationship Id="rId2" Type="http://schemas.openxmlformats.org/officeDocument/2006/relationships/image" Target="../media/image28.wmf"/><Relationship Id="rId1" Type="http://schemas.openxmlformats.org/officeDocument/2006/relationships/image" Target="../media/image73.wmf"/><Relationship Id="rId6" Type="http://schemas.openxmlformats.org/officeDocument/2006/relationships/image" Target="../media/image77.wmf"/><Relationship Id="rId11" Type="http://schemas.openxmlformats.org/officeDocument/2006/relationships/image" Target="../media/image82.wmf"/><Relationship Id="rId5" Type="http://schemas.openxmlformats.org/officeDocument/2006/relationships/image" Target="../media/image76.wmf"/><Relationship Id="rId10" Type="http://schemas.openxmlformats.org/officeDocument/2006/relationships/image" Target="../media/image81.wmf"/><Relationship Id="rId4" Type="http://schemas.openxmlformats.org/officeDocument/2006/relationships/image" Target="../media/image75.wmf"/><Relationship Id="rId9" Type="http://schemas.openxmlformats.org/officeDocument/2006/relationships/image" Target="../media/image80.wmf"/><Relationship Id="rId14" Type="http://schemas.openxmlformats.org/officeDocument/2006/relationships/image" Target="../media/image85.w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86.wmf"/><Relationship Id="rId1" Type="http://schemas.openxmlformats.org/officeDocument/2006/relationships/image" Target="../media/image28.w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image" Target="../media/image28.wmf"/><Relationship Id="rId1" Type="http://schemas.openxmlformats.org/officeDocument/2006/relationships/image" Target="../media/image63.wmf"/><Relationship Id="rId6" Type="http://schemas.openxmlformats.org/officeDocument/2006/relationships/image" Target="../media/image91.wmf"/><Relationship Id="rId5" Type="http://schemas.openxmlformats.org/officeDocument/2006/relationships/image" Target="../media/image90.wmf"/><Relationship Id="rId4" Type="http://schemas.openxmlformats.org/officeDocument/2006/relationships/image" Target="../media/image89.w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wmf"/><Relationship Id="rId7" Type="http://schemas.openxmlformats.org/officeDocument/2006/relationships/image" Target="../media/image95.wmf"/><Relationship Id="rId2" Type="http://schemas.openxmlformats.org/officeDocument/2006/relationships/image" Target="../media/image28.wmf"/><Relationship Id="rId1" Type="http://schemas.openxmlformats.org/officeDocument/2006/relationships/image" Target="../media/image92.wmf"/><Relationship Id="rId6" Type="http://schemas.openxmlformats.org/officeDocument/2006/relationships/image" Target="../media/image29.wmf"/><Relationship Id="rId5" Type="http://schemas.openxmlformats.org/officeDocument/2006/relationships/image" Target="../media/image94.wmf"/><Relationship Id="rId4" Type="http://schemas.openxmlformats.org/officeDocument/2006/relationships/image" Target="../media/image89.wmf"/></Relationships>
</file>

<file path=ppt/drawings/_rels/vmlDrawing29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image" Target="../media/image93.wmf"/><Relationship Id="rId7" Type="http://schemas.openxmlformats.org/officeDocument/2006/relationships/image" Target="../media/image96.wmf"/><Relationship Id="rId2" Type="http://schemas.openxmlformats.org/officeDocument/2006/relationships/image" Target="../media/image28.wmf"/><Relationship Id="rId1" Type="http://schemas.openxmlformats.org/officeDocument/2006/relationships/image" Target="../media/image92.wmf"/><Relationship Id="rId6" Type="http://schemas.openxmlformats.org/officeDocument/2006/relationships/image" Target="../media/image40.wmf"/><Relationship Id="rId5" Type="http://schemas.openxmlformats.org/officeDocument/2006/relationships/image" Target="../media/image29.wmf"/><Relationship Id="rId4" Type="http://schemas.openxmlformats.org/officeDocument/2006/relationships/image" Target="../media/image89.wmf"/><Relationship Id="rId9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3" Type="http://schemas.openxmlformats.org/officeDocument/2006/relationships/image" Target="../media/image21.wmf"/><Relationship Id="rId7" Type="http://schemas.openxmlformats.org/officeDocument/2006/relationships/image" Target="../media/image25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6" Type="http://schemas.openxmlformats.org/officeDocument/2006/relationships/image" Target="../media/image24.wmf"/><Relationship Id="rId5" Type="http://schemas.openxmlformats.org/officeDocument/2006/relationships/image" Target="../media/image23.wmf"/><Relationship Id="rId4" Type="http://schemas.openxmlformats.org/officeDocument/2006/relationships/image" Target="../media/image22.w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image" Target="../media/image7.wmf"/><Relationship Id="rId1" Type="http://schemas.openxmlformats.org/officeDocument/2006/relationships/image" Target="../media/image97.wmf"/><Relationship Id="rId6" Type="http://schemas.openxmlformats.org/officeDocument/2006/relationships/image" Target="../media/image99.wmf"/><Relationship Id="rId5" Type="http://schemas.openxmlformats.org/officeDocument/2006/relationships/image" Target="../media/image98.wmf"/><Relationship Id="rId4" Type="http://schemas.openxmlformats.org/officeDocument/2006/relationships/image" Target="../media/image54.w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wmf"/><Relationship Id="rId2" Type="http://schemas.openxmlformats.org/officeDocument/2006/relationships/image" Target="../media/image7.wmf"/><Relationship Id="rId1" Type="http://schemas.openxmlformats.org/officeDocument/2006/relationships/image" Target="../media/image100.wmf"/></Relationships>
</file>

<file path=ppt/drawings/_rels/vmlDrawing3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7.wmf"/><Relationship Id="rId3" Type="http://schemas.openxmlformats.org/officeDocument/2006/relationships/image" Target="../media/image102.wmf"/><Relationship Id="rId7" Type="http://schemas.openxmlformats.org/officeDocument/2006/relationships/image" Target="../media/image106.wmf"/><Relationship Id="rId2" Type="http://schemas.openxmlformats.org/officeDocument/2006/relationships/image" Target="../media/image7.wmf"/><Relationship Id="rId1" Type="http://schemas.openxmlformats.org/officeDocument/2006/relationships/image" Target="../media/image100.wmf"/><Relationship Id="rId6" Type="http://schemas.openxmlformats.org/officeDocument/2006/relationships/image" Target="../media/image105.wmf"/><Relationship Id="rId5" Type="http://schemas.openxmlformats.org/officeDocument/2006/relationships/image" Target="../media/image104.wmf"/><Relationship Id="rId4" Type="http://schemas.openxmlformats.org/officeDocument/2006/relationships/image" Target="../media/image103.wmf"/><Relationship Id="rId9" Type="http://schemas.openxmlformats.org/officeDocument/2006/relationships/image" Target="../media/image108.w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wmf"/><Relationship Id="rId2" Type="http://schemas.openxmlformats.org/officeDocument/2006/relationships/image" Target="../media/image110.wmf"/><Relationship Id="rId1" Type="http://schemas.openxmlformats.org/officeDocument/2006/relationships/image" Target="../media/image109.wmf"/><Relationship Id="rId6" Type="http://schemas.openxmlformats.org/officeDocument/2006/relationships/image" Target="../media/image28.wmf"/><Relationship Id="rId5" Type="http://schemas.openxmlformats.org/officeDocument/2006/relationships/image" Target="../media/image111.wmf"/><Relationship Id="rId4" Type="http://schemas.openxmlformats.org/officeDocument/2006/relationships/image" Target="../media/image105.wmf"/></Relationships>
</file>

<file path=ppt/drawings/_rels/vmlDrawing3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wmf"/><Relationship Id="rId3" Type="http://schemas.openxmlformats.org/officeDocument/2006/relationships/image" Target="../media/image28.wmf"/><Relationship Id="rId7" Type="http://schemas.openxmlformats.org/officeDocument/2006/relationships/image" Target="../media/image10.wmf"/><Relationship Id="rId2" Type="http://schemas.openxmlformats.org/officeDocument/2006/relationships/image" Target="../media/image113.wmf"/><Relationship Id="rId1" Type="http://schemas.openxmlformats.org/officeDocument/2006/relationships/image" Target="../media/image112.wmf"/><Relationship Id="rId6" Type="http://schemas.openxmlformats.org/officeDocument/2006/relationships/image" Target="../media/image116.wmf"/><Relationship Id="rId5" Type="http://schemas.openxmlformats.org/officeDocument/2006/relationships/image" Target="../media/image115.wmf"/><Relationship Id="rId4" Type="http://schemas.openxmlformats.org/officeDocument/2006/relationships/image" Target="../media/image114.wmf"/><Relationship Id="rId9" Type="http://schemas.openxmlformats.org/officeDocument/2006/relationships/image" Target="../media/image118.w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wmf"/><Relationship Id="rId2" Type="http://schemas.openxmlformats.org/officeDocument/2006/relationships/image" Target="../media/image120.wmf"/><Relationship Id="rId1" Type="http://schemas.openxmlformats.org/officeDocument/2006/relationships/image" Target="../media/image119.wmf"/><Relationship Id="rId6" Type="http://schemas.openxmlformats.org/officeDocument/2006/relationships/image" Target="../media/image124.wmf"/><Relationship Id="rId5" Type="http://schemas.openxmlformats.org/officeDocument/2006/relationships/image" Target="../media/image123.wmf"/><Relationship Id="rId4" Type="http://schemas.openxmlformats.org/officeDocument/2006/relationships/image" Target="../media/image122.w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wmf"/><Relationship Id="rId2" Type="http://schemas.openxmlformats.org/officeDocument/2006/relationships/image" Target="../media/image125.wmf"/><Relationship Id="rId1" Type="http://schemas.openxmlformats.org/officeDocument/2006/relationships/image" Target="../media/image119.wmf"/><Relationship Id="rId4" Type="http://schemas.openxmlformats.org/officeDocument/2006/relationships/image" Target="../media/image11.wmf"/></Relationships>
</file>

<file path=ppt/drawings/_rels/vmlDrawing37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1.wmf"/><Relationship Id="rId3" Type="http://schemas.openxmlformats.org/officeDocument/2006/relationships/image" Target="../media/image127.wmf"/><Relationship Id="rId7" Type="http://schemas.openxmlformats.org/officeDocument/2006/relationships/image" Target="../media/image130.wmf"/><Relationship Id="rId2" Type="http://schemas.openxmlformats.org/officeDocument/2006/relationships/image" Target="../media/image11.wmf"/><Relationship Id="rId1" Type="http://schemas.openxmlformats.org/officeDocument/2006/relationships/image" Target="../media/image126.wmf"/><Relationship Id="rId6" Type="http://schemas.openxmlformats.org/officeDocument/2006/relationships/image" Target="../media/image49.wmf"/><Relationship Id="rId5" Type="http://schemas.openxmlformats.org/officeDocument/2006/relationships/image" Target="../media/image129.wmf"/><Relationship Id="rId10" Type="http://schemas.openxmlformats.org/officeDocument/2006/relationships/image" Target="../media/image132.wmf"/><Relationship Id="rId4" Type="http://schemas.openxmlformats.org/officeDocument/2006/relationships/image" Target="../media/image128.wmf"/><Relationship Id="rId9" Type="http://schemas.openxmlformats.org/officeDocument/2006/relationships/image" Target="../media/image119.wmf"/></Relationships>
</file>

<file path=ppt/drawings/_rels/vmlDrawing38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6.wmf"/><Relationship Id="rId3" Type="http://schemas.openxmlformats.org/officeDocument/2006/relationships/image" Target="../media/image29.wmf"/><Relationship Id="rId7" Type="http://schemas.openxmlformats.org/officeDocument/2006/relationships/image" Target="../media/image135.wmf"/><Relationship Id="rId2" Type="http://schemas.openxmlformats.org/officeDocument/2006/relationships/image" Target="../media/image8.wmf"/><Relationship Id="rId1" Type="http://schemas.openxmlformats.org/officeDocument/2006/relationships/image" Target="../media/image11.wmf"/><Relationship Id="rId6" Type="http://schemas.openxmlformats.org/officeDocument/2006/relationships/image" Target="../media/image134.wmf"/><Relationship Id="rId5" Type="http://schemas.openxmlformats.org/officeDocument/2006/relationships/image" Target="../media/image133.wmf"/><Relationship Id="rId4" Type="http://schemas.openxmlformats.org/officeDocument/2006/relationships/image" Target="../media/image49.w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7" Type="http://schemas.openxmlformats.org/officeDocument/2006/relationships/image" Target="../media/image9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Relationship Id="rId6" Type="http://schemas.openxmlformats.org/officeDocument/2006/relationships/image" Target="../media/image8.wmf"/><Relationship Id="rId5" Type="http://schemas.openxmlformats.org/officeDocument/2006/relationships/image" Target="../media/image7.wmf"/><Relationship Id="rId4" Type="http://schemas.openxmlformats.org/officeDocument/2006/relationships/image" Target="../media/image29.w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wmf"/><Relationship Id="rId2" Type="http://schemas.openxmlformats.org/officeDocument/2006/relationships/image" Target="../media/image28.wmf"/><Relationship Id="rId1" Type="http://schemas.openxmlformats.org/officeDocument/2006/relationships/image" Target="../media/image138.wmf"/><Relationship Id="rId5" Type="http://schemas.openxmlformats.org/officeDocument/2006/relationships/image" Target="../media/image141.wmf"/><Relationship Id="rId4" Type="http://schemas.openxmlformats.org/officeDocument/2006/relationships/image" Target="../media/image140.wmf"/></Relationships>
</file>

<file path=ppt/drawings/_rels/vmlDrawing41.v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13" Type="http://schemas.openxmlformats.org/officeDocument/2006/relationships/image" Target="../media/image150.wmf"/><Relationship Id="rId3" Type="http://schemas.openxmlformats.org/officeDocument/2006/relationships/image" Target="../media/image143.wmf"/><Relationship Id="rId7" Type="http://schemas.openxmlformats.org/officeDocument/2006/relationships/image" Target="../media/image10.wmf"/><Relationship Id="rId12" Type="http://schemas.openxmlformats.org/officeDocument/2006/relationships/image" Target="../media/image149.wmf"/><Relationship Id="rId2" Type="http://schemas.openxmlformats.org/officeDocument/2006/relationships/image" Target="../media/image11.wmf"/><Relationship Id="rId1" Type="http://schemas.openxmlformats.org/officeDocument/2006/relationships/image" Target="../media/image142.wmf"/><Relationship Id="rId6" Type="http://schemas.openxmlformats.org/officeDocument/2006/relationships/image" Target="../media/image145.wmf"/><Relationship Id="rId11" Type="http://schemas.openxmlformats.org/officeDocument/2006/relationships/image" Target="../media/image148.wmf"/><Relationship Id="rId5" Type="http://schemas.openxmlformats.org/officeDocument/2006/relationships/image" Target="../media/image27.wmf"/><Relationship Id="rId15" Type="http://schemas.openxmlformats.org/officeDocument/2006/relationships/image" Target="../media/image152.wmf"/><Relationship Id="rId10" Type="http://schemas.openxmlformats.org/officeDocument/2006/relationships/image" Target="../media/image147.wmf"/><Relationship Id="rId4" Type="http://schemas.openxmlformats.org/officeDocument/2006/relationships/image" Target="../media/image144.wmf"/><Relationship Id="rId9" Type="http://schemas.openxmlformats.org/officeDocument/2006/relationships/image" Target="../media/image146.wmf"/><Relationship Id="rId14" Type="http://schemas.openxmlformats.org/officeDocument/2006/relationships/image" Target="../media/image151.wmf"/></Relationships>
</file>

<file path=ppt/drawings/_rels/vmlDrawing4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9.wmf"/><Relationship Id="rId3" Type="http://schemas.openxmlformats.org/officeDocument/2006/relationships/image" Target="../media/image155.wmf"/><Relationship Id="rId7" Type="http://schemas.openxmlformats.org/officeDocument/2006/relationships/image" Target="../media/image158.wmf"/><Relationship Id="rId2" Type="http://schemas.openxmlformats.org/officeDocument/2006/relationships/image" Target="../media/image154.wmf"/><Relationship Id="rId1" Type="http://schemas.openxmlformats.org/officeDocument/2006/relationships/image" Target="../media/image153.wmf"/><Relationship Id="rId6" Type="http://schemas.openxmlformats.org/officeDocument/2006/relationships/image" Target="../media/image157.wmf"/><Relationship Id="rId5" Type="http://schemas.openxmlformats.org/officeDocument/2006/relationships/image" Target="../media/image156.wmf"/><Relationship Id="rId4" Type="http://schemas.openxmlformats.org/officeDocument/2006/relationships/image" Target="../media/image22.w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wmf"/><Relationship Id="rId2" Type="http://schemas.openxmlformats.org/officeDocument/2006/relationships/image" Target="../media/image160.wmf"/><Relationship Id="rId1" Type="http://schemas.openxmlformats.org/officeDocument/2006/relationships/image" Target="../media/image27.wmf"/><Relationship Id="rId6" Type="http://schemas.openxmlformats.org/officeDocument/2006/relationships/image" Target="../media/image164.wmf"/><Relationship Id="rId5" Type="http://schemas.openxmlformats.org/officeDocument/2006/relationships/image" Target="../media/image163.wmf"/><Relationship Id="rId4" Type="http://schemas.openxmlformats.org/officeDocument/2006/relationships/image" Target="../media/image162.wmf"/></Relationships>
</file>

<file path=ppt/drawings/_rels/vmlDrawing4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63.wmf"/><Relationship Id="rId13" Type="http://schemas.openxmlformats.org/officeDocument/2006/relationships/image" Target="../media/image170.wmf"/><Relationship Id="rId3" Type="http://schemas.openxmlformats.org/officeDocument/2006/relationships/image" Target="../media/image165.wmf"/><Relationship Id="rId7" Type="http://schemas.openxmlformats.org/officeDocument/2006/relationships/image" Target="../media/image27.wmf"/><Relationship Id="rId12" Type="http://schemas.openxmlformats.org/officeDocument/2006/relationships/image" Target="../media/image49.wmf"/><Relationship Id="rId2" Type="http://schemas.openxmlformats.org/officeDocument/2006/relationships/image" Target="../media/image10.wmf"/><Relationship Id="rId1" Type="http://schemas.openxmlformats.org/officeDocument/2006/relationships/image" Target="../media/image160.wmf"/><Relationship Id="rId6" Type="http://schemas.openxmlformats.org/officeDocument/2006/relationships/image" Target="../media/image40.wmf"/><Relationship Id="rId11" Type="http://schemas.openxmlformats.org/officeDocument/2006/relationships/image" Target="../media/image169.wmf"/><Relationship Id="rId5" Type="http://schemas.openxmlformats.org/officeDocument/2006/relationships/image" Target="../media/image11.wmf"/><Relationship Id="rId10" Type="http://schemas.openxmlformats.org/officeDocument/2006/relationships/image" Target="../media/image168.wmf"/><Relationship Id="rId4" Type="http://schemas.openxmlformats.org/officeDocument/2006/relationships/image" Target="../media/image166.wmf"/><Relationship Id="rId9" Type="http://schemas.openxmlformats.org/officeDocument/2006/relationships/image" Target="../media/image167.wmf"/><Relationship Id="rId14" Type="http://schemas.openxmlformats.org/officeDocument/2006/relationships/image" Target="../media/image171.w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wmf"/><Relationship Id="rId2" Type="http://schemas.openxmlformats.org/officeDocument/2006/relationships/image" Target="../media/image172.wmf"/><Relationship Id="rId1" Type="http://schemas.openxmlformats.org/officeDocument/2006/relationships/image" Target="../media/image27.wmf"/><Relationship Id="rId4" Type="http://schemas.openxmlformats.org/officeDocument/2006/relationships/image" Target="../media/image174.w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wmf"/><Relationship Id="rId2" Type="http://schemas.openxmlformats.org/officeDocument/2006/relationships/image" Target="../media/image176.wmf"/><Relationship Id="rId1" Type="http://schemas.openxmlformats.org/officeDocument/2006/relationships/image" Target="../media/image175.w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Relationship Id="rId4" Type="http://schemas.openxmlformats.org/officeDocument/2006/relationships/image" Target="../media/image17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image" Target="../media/image27.wmf"/><Relationship Id="rId1" Type="http://schemas.openxmlformats.org/officeDocument/2006/relationships/image" Target="../media/image30.wmf"/><Relationship Id="rId4" Type="http://schemas.openxmlformats.org/officeDocument/2006/relationships/image" Target="../media/image31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image" Target="../media/image10.wmf"/><Relationship Id="rId1" Type="http://schemas.openxmlformats.org/officeDocument/2006/relationships/image" Target="../media/image25.wmf"/><Relationship Id="rId5" Type="http://schemas.openxmlformats.org/officeDocument/2006/relationships/image" Target="../media/image11.wmf"/><Relationship Id="rId4" Type="http://schemas.openxmlformats.org/officeDocument/2006/relationships/image" Target="../media/image7.wmf"/></Relationships>
</file>

<file path=ppt/drawings/_rels/vmlDrawing7.v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13" Type="http://schemas.openxmlformats.org/officeDocument/2006/relationships/image" Target="../media/image39.wmf"/><Relationship Id="rId3" Type="http://schemas.openxmlformats.org/officeDocument/2006/relationships/image" Target="../media/image33.wmf"/><Relationship Id="rId7" Type="http://schemas.openxmlformats.org/officeDocument/2006/relationships/image" Target="../media/image35.wmf"/><Relationship Id="rId12" Type="http://schemas.openxmlformats.org/officeDocument/2006/relationships/image" Target="../media/image38.wmf"/><Relationship Id="rId2" Type="http://schemas.openxmlformats.org/officeDocument/2006/relationships/image" Target="../media/image11.wmf"/><Relationship Id="rId1" Type="http://schemas.openxmlformats.org/officeDocument/2006/relationships/image" Target="../media/image32.wmf"/><Relationship Id="rId6" Type="http://schemas.openxmlformats.org/officeDocument/2006/relationships/image" Target="../media/image29.wmf"/><Relationship Id="rId11" Type="http://schemas.openxmlformats.org/officeDocument/2006/relationships/image" Target="../media/image37.wmf"/><Relationship Id="rId5" Type="http://schemas.openxmlformats.org/officeDocument/2006/relationships/image" Target="../media/image34.wmf"/><Relationship Id="rId10" Type="http://schemas.openxmlformats.org/officeDocument/2006/relationships/image" Target="../media/image36.wmf"/><Relationship Id="rId4" Type="http://schemas.openxmlformats.org/officeDocument/2006/relationships/image" Target="../media/image27.wmf"/><Relationship Id="rId9" Type="http://schemas.openxmlformats.org/officeDocument/2006/relationships/image" Target="../media/image26.wmf"/></Relationships>
</file>

<file path=ppt/drawings/_rels/vmlDrawing8.v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3" Type="http://schemas.openxmlformats.org/officeDocument/2006/relationships/image" Target="../media/image33.wmf"/><Relationship Id="rId7" Type="http://schemas.openxmlformats.org/officeDocument/2006/relationships/image" Target="../media/image28.wmf"/><Relationship Id="rId2" Type="http://schemas.openxmlformats.org/officeDocument/2006/relationships/image" Target="../media/image40.wmf"/><Relationship Id="rId1" Type="http://schemas.openxmlformats.org/officeDocument/2006/relationships/image" Target="../media/image11.wmf"/><Relationship Id="rId6" Type="http://schemas.openxmlformats.org/officeDocument/2006/relationships/image" Target="../media/image42.wmf"/><Relationship Id="rId5" Type="http://schemas.openxmlformats.org/officeDocument/2006/relationships/image" Target="../media/image41.wmf"/><Relationship Id="rId4" Type="http://schemas.openxmlformats.org/officeDocument/2006/relationships/image" Target="../media/image27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7.wmf"/><Relationship Id="rId1" Type="http://schemas.openxmlformats.org/officeDocument/2006/relationships/image" Target="../media/image43.wmf"/></Relationships>
</file>

<file path=ppt/media/image1.jpg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24.wmf>
</file>

<file path=ppt/media/image125.wmf>
</file>

<file path=ppt/media/image126.wmf>
</file>

<file path=ppt/media/image127.wmf>
</file>

<file path=ppt/media/image128.wmf>
</file>

<file path=ppt/media/image129.wmf>
</file>

<file path=ppt/media/image13.wmf>
</file>

<file path=ppt/media/image130.wmf>
</file>

<file path=ppt/media/image131.wmf>
</file>

<file path=ppt/media/image132.wmf>
</file>

<file path=ppt/media/image133.wmf>
</file>

<file path=ppt/media/image134.wmf>
</file>

<file path=ppt/media/image135.wmf>
</file>

<file path=ppt/media/image136.wmf>
</file>

<file path=ppt/media/image137.png>
</file>

<file path=ppt/media/image138.wmf>
</file>

<file path=ppt/media/image139.wmf>
</file>

<file path=ppt/media/image14.wmf>
</file>

<file path=ppt/media/image140.wmf>
</file>

<file path=ppt/media/image141.wmf>
</file>

<file path=ppt/media/image142.wmf>
</file>

<file path=ppt/media/image143.wmf>
</file>

<file path=ppt/media/image144.wmf>
</file>

<file path=ppt/media/image145.wmf>
</file>

<file path=ppt/media/image146.wmf>
</file>

<file path=ppt/media/image147.wmf>
</file>

<file path=ppt/media/image148.wmf>
</file>

<file path=ppt/media/image149.wmf>
</file>

<file path=ppt/media/image15.wmf>
</file>

<file path=ppt/media/image150.wmf>
</file>

<file path=ppt/media/image151.wmf>
</file>

<file path=ppt/media/image152.wmf>
</file>

<file path=ppt/media/image153.wmf>
</file>

<file path=ppt/media/image154.wmf>
</file>

<file path=ppt/media/image155.wmf>
</file>

<file path=ppt/media/image156.wmf>
</file>

<file path=ppt/media/image157.wmf>
</file>

<file path=ppt/media/image158.wmf>
</file>

<file path=ppt/media/image159.wmf>
</file>

<file path=ppt/media/image16.wmf>
</file>

<file path=ppt/media/image160.wmf>
</file>

<file path=ppt/media/image161.wmf>
</file>

<file path=ppt/media/image162.wmf>
</file>

<file path=ppt/media/image163.wmf>
</file>

<file path=ppt/media/image164.wmf>
</file>

<file path=ppt/media/image165.wmf>
</file>

<file path=ppt/media/image166.wmf>
</file>

<file path=ppt/media/image167.wmf>
</file>

<file path=ppt/media/image168.wmf>
</file>

<file path=ppt/media/image169.wmf>
</file>

<file path=ppt/media/image17.wmf>
</file>

<file path=ppt/media/image170.wmf>
</file>

<file path=ppt/media/image171.wmf>
</file>

<file path=ppt/media/image172.wmf>
</file>

<file path=ppt/media/image173.wmf>
</file>

<file path=ppt/media/image174.wmf>
</file>

<file path=ppt/media/image175.wmf>
</file>

<file path=ppt/media/image176.wmf>
</file>

<file path=ppt/media/image18.wmf>
</file>

<file path=ppt/media/image19.wmf>
</file>

<file path=ppt/media/image2.jp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jp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png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485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章节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841626"/>
            <a:ext cx="7886700" cy="1325563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6000" baseline="0">
                <a:solidFill>
                  <a:schemeClr val="tx2"/>
                </a:solidFill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6807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42864"/>
            <a:ext cx="7886700" cy="7778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4930775"/>
          </a:xfrm>
        </p:spPr>
        <p:txBody>
          <a:bodyPr tIns="46800"/>
          <a:lstStyle>
            <a:lvl1pPr marL="228600" indent="-360000" algn="l"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dirty="0" smtClean="0"/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2000" baseline="0">
                <a:latin typeface="Verdana" panose="020B0604030504040204" pitchFamily="34" charset="0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1800" baseline="0">
                <a:latin typeface="Verdana" panose="020B0604030504040204" pitchFamily="34" charset="0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1600" baseline="0">
                <a:latin typeface="Verdana" panose="020B0604030504040204" pitchFamily="34" charset="0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1600" baseline="0">
                <a:latin typeface="Verdana" panose="020B0604030504040204" pitchFamily="34" charset="0"/>
                <a:ea typeface="幼圆" panose="02010509060101010101" pitchFamily="49" charset="-122"/>
              </a:defRPr>
            </a:lvl5pPr>
            <a:lvl6pPr marL="2286000" indent="0">
              <a:buClr>
                <a:schemeClr val="tx2"/>
              </a:buClr>
              <a:buFont typeface="Arial" panose="020B0604020202020204" pitchFamily="34" charset="0"/>
              <a:buNone/>
              <a:defRPr/>
            </a:lvl6pPr>
            <a:lvl7pPr marL="2743200" indent="0">
              <a:buNone/>
              <a:defRPr/>
            </a:lvl7pPr>
            <a:lvl8pPr marL="3200400" indent="0">
              <a:buNone/>
              <a:defRPr/>
            </a:lvl8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7976131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-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" y="50800"/>
            <a:ext cx="7194550" cy="7874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60350" y="1149013"/>
            <a:ext cx="8629650" cy="45720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3000" baseline="0">
                <a:solidFill>
                  <a:schemeClr val="tx2"/>
                </a:solidFill>
                <a:latin typeface="Verdana" panose="020B060403050404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260350" y="1720513"/>
            <a:ext cx="8629650" cy="4343400"/>
          </a:xfrm>
        </p:spPr>
        <p:txBody>
          <a:bodyPr/>
          <a:lstStyle>
            <a:lvl1pPr>
              <a:buClr>
                <a:schemeClr val="accent1"/>
              </a:buClr>
              <a:defRPr baseline="0"/>
            </a:lvl1pPr>
            <a:lvl2pPr>
              <a:buClr>
                <a:schemeClr val="accent1"/>
              </a:buClr>
              <a:defRPr baseline="0"/>
            </a:lvl2pPr>
            <a:lvl3pPr>
              <a:buClr>
                <a:schemeClr val="accent1"/>
              </a:buClr>
              <a:defRPr baseline="0"/>
            </a:lvl3pPr>
            <a:lvl4pPr>
              <a:buClr>
                <a:schemeClr val="accent1"/>
              </a:buClr>
              <a:defRPr baseline="0"/>
            </a:lvl4pPr>
            <a:lvl5pPr>
              <a:buClr>
                <a:schemeClr val="accent1"/>
              </a:buClr>
              <a:defRPr baseline="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74687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6700" y="1171237"/>
            <a:ext cx="3962400" cy="4897438"/>
          </a:xfrm>
        </p:spPr>
        <p:txBody>
          <a:bodyPr/>
          <a:lstStyle>
            <a:lvl1pPr marL="228600" indent="-360000">
              <a:buClr>
                <a:schemeClr val="accent1"/>
              </a:buClr>
              <a:buFont typeface="Wingdings" panose="05000000000000000000" pitchFamily="2" charset="2"/>
              <a:buChar char="p"/>
              <a:defRPr sz="2200"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2000"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71237"/>
            <a:ext cx="4260850" cy="4897438"/>
          </a:xfrm>
        </p:spPr>
        <p:txBody>
          <a:bodyPr/>
          <a:lstStyle>
            <a:lvl1pPr marL="228600" indent="-360000">
              <a:buClr>
                <a:schemeClr val="accent1"/>
              </a:buClr>
              <a:buFont typeface="Wingdings" panose="05000000000000000000" pitchFamily="2" charset="2"/>
              <a:buChar char="p"/>
              <a:defRPr sz="2200">
                <a:latin typeface="幼圆" panose="02010509060101010101" pitchFamily="49" charset="-122"/>
                <a:ea typeface="幼圆" panose="02010509060101010101" pitchFamily="49" charset="-122"/>
              </a:defRPr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sz="2000">
                <a:latin typeface="幼圆" panose="02010509060101010101" pitchFamily="49" charset="-122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>
                <a:latin typeface="幼圆" panose="02010509060101010101" pitchFamily="49" charset="-122"/>
                <a:ea typeface="幼圆" panose="020105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60350" y="60327"/>
            <a:ext cx="7886700" cy="7778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439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350" y="1112791"/>
            <a:ext cx="4006850" cy="445293"/>
          </a:xfrm>
        </p:spPr>
        <p:txBody>
          <a:bodyPr anchor="t">
            <a:noAutofit/>
          </a:bodyPr>
          <a:lstStyle>
            <a:lvl1pPr marL="0" indent="0">
              <a:buNone/>
              <a:defRPr sz="3000" b="0" baseline="0">
                <a:solidFill>
                  <a:schemeClr val="tx2"/>
                </a:solidFill>
                <a:latin typeface="Verdana" panose="020B060403050404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350" y="1724773"/>
            <a:ext cx="4006850" cy="4308473"/>
          </a:xfrm>
        </p:spPr>
        <p:txBody>
          <a:bodyPr/>
          <a:lstStyle>
            <a:lvl1pPr marL="228600" indent="-360000">
              <a:buClr>
                <a:schemeClr val="accent1"/>
              </a:buClr>
              <a:buFont typeface="Wingdings" panose="05000000000000000000" pitchFamily="2" charset="2"/>
              <a:buChar char="p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112791"/>
            <a:ext cx="4305300" cy="445293"/>
          </a:xfrm>
        </p:spPr>
        <p:txBody>
          <a:bodyPr anchor="t">
            <a:noAutofit/>
          </a:bodyPr>
          <a:lstStyle>
            <a:lvl1pPr marL="0" indent="0">
              <a:buNone/>
              <a:defRPr sz="3000" b="0" baseline="0">
                <a:solidFill>
                  <a:schemeClr val="tx2"/>
                </a:solidFill>
                <a:latin typeface="Verdana" panose="020B060403050404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1724773"/>
            <a:ext cx="4305300" cy="4308473"/>
          </a:xfrm>
        </p:spPr>
        <p:txBody>
          <a:bodyPr/>
          <a:lstStyle>
            <a:lvl1pPr marL="228600" indent="-360000">
              <a:buClr>
                <a:schemeClr val="accent1"/>
              </a:buClr>
              <a:buFont typeface="Wingdings" panose="05000000000000000000" pitchFamily="2" charset="2"/>
              <a:buChar char="p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1pPr>
            <a:lvl2pPr marL="6858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2pPr>
            <a:lvl3pPr marL="11430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3pPr>
            <a:lvl4pPr marL="16002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4pPr>
            <a:lvl5pPr marL="2057400" indent="-360000">
              <a:buClr>
                <a:schemeClr val="accent1"/>
              </a:buClr>
              <a:buFont typeface="Wingdings" panose="05000000000000000000" pitchFamily="2" charset="2"/>
              <a:buChar char="l"/>
              <a:defRPr baseline="0">
                <a:latin typeface="Verdana" panose="020B0604030504040204" pitchFamily="34" charset="0"/>
                <a:ea typeface="幼圆" panose="020105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60350" y="73027"/>
            <a:ext cx="7886700" cy="7778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083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60350" y="73027"/>
            <a:ext cx="7886700" cy="7778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 b="1" baseline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幼圆" panose="020105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2333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30226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350" y="1050917"/>
            <a:ext cx="8629650" cy="50704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8" name="标题占位符 7"/>
          <p:cNvSpPr>
            <a:spLocks noGrp="1"/>
          </p:cNvSpPr>
          <p:nvPr>
            <p:ph type="title"/>
          </p:nvPr>
        </p:nvSpPr>
        <p:spPr>
          <a:xfrm>
            <a:off x="260350" y="50800"/>
            <a:ext cx="7194550" cy="78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8435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baseline="0">
          <a:solidFill>
            <a:schemeClr val="accent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Verdana" panose="020B0604030504040204" pitchFamily="34" charset="0"/>
          <a:ea typeface="幼圆" panose="02010509060101010101" pitchFamily="49" charset="-122"/>
          <a:cs typeface="+mj-cs"/>
        </a:defRPr>
      </a:lvl1pPr>
    </p:titleStyle>
    <p:bodyStyle>
      <a:lvl1pPr marL="228600" indent="-3600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SzPct val="120000"/>
        <a:buFont typeface="Wingdings" panose="05000000000000000000" pitchFamily="2" charset="2"/>
        <a:buChar char="p"/>
        <a:defRPr sz="22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1pPr>
      <a:lvl2pPr marL="685800" indent="-3600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l"/>
        <a:defRPr sz="20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2pPr>
      <a:lvl3pPr marL="1143000" indent="-3600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l"/>
        <a:defRPr sz="18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3pPr>
      <a:lvl4pPr marL="1600200" indent="-3600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l"/>
        <a:defRPr sz="16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4pPr>
      <a:lvl5pPr marL="2057400" indent="-3600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Wingdings" panose="05000000000000000000" pitchFamily="2" charset="2"/>
        <a:buChar char="l"/>
        <a:defRPr sz="1600" kern="1200" baseline="0">
          <a:solidFill>
            <a:schemeClr val="tx1"/>
          </a:solidFill>
          <a:latin typeface="Verdana" panose="020B0604030504040204" pitchFamily="34" charset="0"/>
          <a:ea typeface="幼圆" panose="020105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13" Type="http://schemas.openxmlformats.org/officeDocument/2006/relationships/oleObject" Target="../embeddings/oleObject63.bin"/><Relationship Id="rId18" Type="http://schemas.openxmlformats.org/officeDocument/2006/relationships/oleObject" Target="../embeddings/oleObject66.bin"/><Relationship Id="rId26" Type="http://schemas.openxmlformats.org/officeDocument/2006/relationships/oleObject" Target="../embeddings/oleObject70.bin"/><Relationship Id="rId3" Type="http://schemas.openxmlformats.org/officeDocument/2006/relationships/oleObject" Target="../embeddings/oleObject58.bin"/><Relationship Id="rId21" Type="http://schemas.openxmlformats.org/officeDocument/2006/relationships/image" Target="../media/image26.wmf"/><Relationship Id="rId7" Type="http://schemas.openxmlformats.org/officeDocument/2006/relationships/oleObject" Target="../embeddings/oleObject60.bin"/><Relationship Id="rId12" Type="http://schemas.openxmlformats.org/officeDocument/2006/relationships/image" Target="../media/image34.wmf"/><Relationship Id="rId17" Type="http://schemas.openxmlformats.org/officeDocument/2006/relationships/image" Target="../media/image35.wmf"/><Relationship Id="rId25" Type="http://schemas.openxmlformats.org/officeDocument/2006/relationships/image" Target="../media/image37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65.bin"/><Relationship Id="rId20" Type="http://schemas.openxmlformats.org/officeDocument/2006/relationships/oleObject" Target="../embeddings/oleObject67.bin"/><Relationship Id="rId29" Type="http://schemas.openxmlformats.org/officeDocument/2006/relationships/image" Target="../media/image39.wmf"/><Relationship Id="rId1" Type="http://schemas.openxmlformats.org/officeDocument/2006/relationships/vmlDrawing" Target="../drawings/vmlDrawing7.vml"/><Relationship Id="rId6" Type="http://schemas.openxmlformats.org/officeDocument/2006/relationships/image" Target="../media/image11.wmf"/><Relationship Id="rId11" Type="http://schemas.openxmlformats.org/officeDocument/2006/relationships/oleObject" Target="../embeddings/oleObject62.bin"/><Relationship Id="rId24" Type="http://schemas.openxmlformats.org/officeDocument/2006/relationships/oleObject" Target="../embeddings/oleObject69.bin"/><Relationship Id="rId5" Type="http://schemas.openxmlformats.org/officeDocument/2006/relationships/oleObject" Target="../embeddings/oleObject59.bin"/><Relationship Id="rId15" Type="http://schemas.openxmlformats.org/officeDocument/2006/relationships/image" Target="../media/image29.wmf"/><Relationship Id="rId23" Type="http://schemas.openxmlformats.org/officeDocument/2006/relationships/image" Target="../media/image36.wmf"/><Relationship Id="rId28" Type="http://schemas.openxmlformats.org/officeDocument/2006/relationships/oleObject" Target="../embeddings/oleObject71.bin"/><Relationship Id="rId10" Type="http://schemas.openxmlformats.org/officeDocument/2006/relationships/image" Target="../media/image27.wmf"/><Relationship Id="rId19" Type="http://schemas.openxmlformats.org/officeDocument/2006/relationships/image" Target="../media/image28.wmf"/><Relationship Id="rId4" Type="http://schemas.openxmlformats.org/officeDocument/2006/relationships/image" Target="../media/image32.wmf"/><Relationship Id="rId9" Type="http://schemas.openxmlformats.org/officeDocument/2006/relationships/oleObject" Target="../embeddings/oleObject61.bin"/><Relationship Id="rId14" Type="http://schemas.openxmlformats.org/officeDocument/2006/relationships/oleObject" Target="../embeddings/oleObject64.bin"/><Relationship Id="rId22" Type="http://schemas.openxmlformats.org/officeDocument/2006/relationships/oleObject" Target="../embeddings/oleObject68.bin"/><Relationship Id="rId27" Type="http://schemas.openxmlformats.org/officeDocument/2006/relationships/image" Target="../media/image38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13" Type="http://schemas.openxmlformats.org/officeDocument/2006/relationships/image" Target="../media/image41.wmf"/><Relationship Id="rId18" Type="http://schemas.openxmlformats.org/officeDocument/2006/relationships/image" Target="../media/image28.wmf"/><Relationship Id="rId3" Type="http://schemas.openxmlformats.org/officeDocument/2006/relationships/oleObject" Target="../embeddings/oleObject72.bin"/><Relationship Id="rId21" Type="http://schemas.openxmlformats.org/officeDocument/2006/relationships/oleObject" Target="../embeddings/oleObject82.bin"/><Relationship Id="rId7" Type="http://schemas.openxmlformats.org/officeDocument/2006/relationships/oleObject" Target="../embeddings/oleObject74.bin"/><Relationship Id="rId12" Type="http://schemas.openxmlformats.org/officeDocument/2006/relationships/oleObject" Target="../embeddings/oleObject77.bin"/><Relationship Id="rId17" Type="http://schemas.openxmlformats.org/officeDocument/2006/relationships/oleObject" Target="../embeddings/oleObject80.bin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79.bin"/><Relationship Id="rId20" Type="http://schemas.openxmlformats.org/officeDocument/2006/relationships/image" Target="../media/image26.wmf"/><Relationship Id="rId1" Type="http://schemas.openxmlformats.org/officeDocument/2006/relationships/vmlDrawing" Target="../drawings/vmlDrawing8.vml"/><Relationship Id="rId6" Type="http://schemas.openxmlformats.org/officeDocument/2006/relationships/image" Target="../media/image40.wmf"/><Relationship Id="rId11" Type="http://schemas.openxmlformats.org/officeDocument/2006/relationships/image" Target="../media/image27.wmf"/><Relationship Id="rId5" Type="http://schemas.openxmlformats.org/officeDocument/2006/relationships/oleObject" Target="../embeddings/oleObject73.bin"/><Relationship Id="rId15" Type="http://schemas.openxmlformats.org/officeDocument/2006/relationships/image" Target="../media/image42.wmf"/><Relationship Id="rId23" Type="http://schemas.openxmlformats.org/officeDocument/2006/relationships/oleObject" Target="../embeddings/oleObject84.bin"/><Relationship Id="rId10" Type="http://schemas.openxmlformats.org/officeDocument/2006/relationships/oleObject" Target="../embeddings/oleObject76.bin"/><Relationship Id="rId19" Type="http://schemas.openxmlformats.org/officeDocument/2006/relationships/oleObject" Target="../embeddings/oleObject81.bin"/><Relationship Id="rId4" Type="http://schemas.openxmlformats.org/officeDocument/2006/relationships/image" Target="../media/image11.wmf"/><Relationship Id="rId9" Type="http://schemas.openxmlformats.org/officeDocument/2006/relationships/oleObject" Target="../embeddings/oleObject75.bin"/><Relationship Id="rId14" Type="http://schemas.openxmlformats.org/officeDocument/2006/relationships/oleObject" Target="../embeddings/oleObject78.bin"/><Relationship Id="rId22" Type="http://schemas.openxmlformats.org/officeDocument/2006/relationships/oleObject" Target="../embeddings/oleObject83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13" Type="http://schemas.openxmlformats.org/officeDocument/2006/relationships/oleObject" Target="../embeddings/oleObject92.bin"/><Relationship Id="rId3" Type="http://schemas.openxmlformats.org/officeDocument/2006/relationships/oleObject" Target="../embeddings/oleObject85.bin"/><Relationship Id="rId7" Type="http://schemas.openxmlformats.org/officeDocument/2006/relationships/oleObject" Target="../embeddings/oleObject87.bin"/><Relationship Id="rId12" Type="http://schemas.openxmlformats.org/officeDocument/2006/relationships/oleObject" Target="../embeddings/oleObject9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7.wmf"/><Relationship Id="rId11" Type="http://schemas.openxmlformats.org/officeDocument/2006/relationships/oleObject" Target="../embeddings/oleObject90.bin"/><Relationship Id="rId5" Type="http://schemas.openxmlformats.org/officeDocument/2006/relationships/oleObject" Target="../embeddings/oleObject86.bin"/><Relationship Id="rId10" Type="http://schemas.openxmlformats.org/officeDocument/2006/relationships/oleObject" Target="../embeddings/oleObject89.bin"/><Relationship Id="rId4" Type="http://schemas.openxmlformats.org/officeDocument/2006/relationships/image" Target="../media/image43.wmf"/><Relationship Id="rId9" Type="http://schemas.openxmlformats.org/officeDocument/2006/relationships/oleObject" Target="../embeddings/oleObject88.bin"/><Relationship Id="rId14" Type="http://schemas.openxmlformats.org/officeDocument/2006/relationships/oleObject" Target="../embeddings/oleObject93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wmf"/><Relationship Id="rId3" Type="http://schemas.openxmlformats.org/officeDocument/2006/relationships/oleObject" Target="../embeddings/oleObject94.bin"/><Relationship Id="rId7" Type="http://schemas.openxmlformats.org/officeDocument/2006/relationships/oleObject" Target="../embeddings/oleObject97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96.bin"/><Relationship Id="rId11" Type="http://schemas.openxmlformats.org/officeDocument/2006/relationships/oleObject" Target="../embeddings/oleObject99.bin"/><Relationship Id="rId5" Type="http://schemas.openxmlformats.org/officeDocument/2006/relationships/oleObject" Target="../embeddings/oleObject95.bin"/><Relationship Id="rId10" Type="http://schemas.openxmlformats.org/officeDocument/2006/relationships/image" Target="../media/image40.wmf"/><Relationship Id="rId4" Type="http://schemas.openxmlformats.org/officeDocument/2006/relationships/image" Target="../media/image27.wmf"/><Relationship Id="rId9" Type="http://schemas.openxmlformats.org/officeDocument/2006/relationships/oleObject" Target="../embeddings/oleObject98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3.bin"/><Relationship Id="rId3" Type="http://schemas.openxmlformats.org/officeDocument/2006/relationships/oleObject" Target="../embeddings/oleObject100.bin"/><Relationship Id="rId7" Type="http://schemas.openxmlformats.org/officeDocument/2006/relationships/image" Target="../media/image44.wm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02.bin"/><Relationship Id="rId5" Type="http://schemas.openxmlformats.org/officeDocument/2006/relationships/oleObject" Target="../embeddings/oleObject101.bin"/><Relationship Id="rId4" Type="http://schemas.openxmlformats.org/officeDocument/2006/relationships/image" Target="../media/image28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wmf"/><Relationship Id="rId13" Type="http://schemas.openxmlformats.org/officeDocument/2006/relationships/image" Target="../media/image46.emf"/><Relationship Id="rId3" Type="http://schemas.openxmlformats.org/officeDocument/2006/relationships/oleObject" Target="../embeddings/oleObject104.bin"/><Relationship Id="rId7" Type="http://schemas.openxmlformats.org/officeDocument/2006/relationships/oleObject" Target="../embeddings/oleObject106.bin"/><Relationship Id="rId12" Type="http://schemas.openxmlformats.org/officeDocument/2006/relationships/oleObject" Target="../embeddings/oleObject109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7.wmf"/><Relationship Id="rId11" Type="http://schemas.openxmlformats.org/officeDocument/2006/relationships/image" Target="../media/image26.wmf"/><Relationship Id="rId5" Type="http://schemas.openxmlformats.org/officeDocument/2006/relationships/oleObject" Target="../embeddings/oleObject105.bin"/><Relationship Id="rId10" Type="http://schemas.openxmlformats.org/officeDocument/2006/relationships/oleObject" Target="../embeddings/oleObject108.bin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07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wmf"/><Relationship Id="rId13" Type="http://schemas.openxmlformats.org/officeDocument/2006/relationships/oleObject" Target="../embeddings/oleObject116.bin"/><Relationship Id="rId18" Type="http://schemas.openxmlformats.org/officeDocument/2006/relationships/oleObject" Target="../embeddings/oleObject121.bin"/><Relationship Id="rId3" Type="http://schemas.openxmlformats.org/officeDocument/2006/relationships/oleObject" Target="../embeddings/oleObject110.bin"/><Relationship Id="rId7" Type="http://schemas.openxmlformats.org/officeDocument/2006/relationships/oleObject" Target="../embeddings/oleObject112.bin"/><Relationship Id="rId12" Type="http://schemas.openxmlformats.org/officeDocument/2006/relationships/image" Target="../media/image10.wmf"/><Relationship Id="rId17" Type="http://schemas.openxmlformats.org/officeDocument/2006/relationships/oleObject" Target="../embeddings/oleObject120.bin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119.bin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5.wmf"/><Relationship Id="rId11" Type="http://schemas.openxmlformats.org/officeDocument/2006/relationships/oleObject" Target="../embeddings/oleObject115.bin"/><Relationship Id="rId5" Type="http://schemas.openxmlformats.org/officeDocument/2006/relationships/oleObject" Target="../embeddings/oleObject111.bin"/><Relationship Id="rId15" Type="http://schemas.openxmlformats.org/officeDocument/2006/relationships/oleObject" Target="../embeddings/oleObject118.bin"/><Relationship Id="rId10" Type="http://schemas.openxmlformats.org/officeDocument/2006/relationships/oleObject" Target="../embeddings/oleObject114.bin"/><Relationship Id="rId19" Type="http://schemas.openxmlformats.org/officeDocument/2006/relationships/oleObject" Target="../embeddings/oleObject122.bin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13.bin"/><Relationship Id="rId14" Type="http://schemas.openxmlformats.org/officeDocument/2006/relationships/oleObject" Target="../embeddings/oleObject117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6.bin"/><Relationship Id="rId13" Type="http://schemas.openxmlformats.org/officeDocument/2006/relationships/oleObject" Target="../embeddings/oleObject129.bin"/><Relationship Id="rId18" Type="http://schemas.openxmlformats.org/officeDocument/2006/relationships/oleObject" Target="../embeddings/oleObject132.bin"/><Relationship Id="rId3" Type="http://schemas.openxmlformats.org/officeDocument/2006/relationships/oleObject" Target="../embeddings/oleObject123.bin"/><Relationship Id="rId21" Type="http://schemas.openxmlformats.org/officeDocument/2006/relationships/image" Target="../media/image18.wmf"/><Relationship Id="rId7" Type="http://schemas.openxmlformats.org/officeDocument/2006/relationships/oleObject" Target="../embeddings/oleObject125.bin"/><Relationship Id="rId12" Type="http://schemas.openxmlformats.org/officeDocument/2006/relationships/image" Target="../media/image47.wmf"/><Relationship Id="rId17" Type="http://schemas.openxmlformats.org/officeDocument/2006/relationships/image" Target="../media/image27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131.bin"/><Relationship Id="rId20" Type="http://schemas.openxmlformats.org/officeDocument/2006/relationships/oleObject" Target="../embeddings/oleObject133.bin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128.bin"/><Relationship Id="rId5" Type="http://schemas.openxmlformats.org/officeDocument/2006/relationships/oleObject" Target="../embeddings/oleObject124.bin"/><Relationship Id="rId15" Type="http://schemas.openxmlformats.org/officeDocument/2006/relationships/oleObject" Target="../embeddings/oleObject130.bin"/><Relationship Id="rId23" Type="http://schemas.openxmlformats.org/officeDocument/2006/relationships/image" Target="../media/image50.wmf"/><Relationship Id="rId10" Type="http://schemas.openxmlformats.org/officeDocument/2006/relationships/image" Target="../media/image7.wmf"/><Relationship Id="rId19" Type="http://schemas.openxmlformats.org/officeDocument/2006/relationships/image" Target="../media/image49.wmf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27.bin"/><Relationship Id="rId14" Type="http://schemas.openxmlformats.org/officeDocument/2006/relationships/image" Target="../media/image48.wmf"/><Relationship Id="rId22" Type="http://schemas.openxmlformats.org/officeDocument/2006/relationships/oleObject" Target="../embeddings/oleObject134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wmf"/><Relationship Id="rId13" Type="http://schemas.openxmlformats.org/officeDocument/2006/relationships/image" Target="../media/image29.wmf"/><Relationship Id="rId3" Type="http://schemas.openxmlformats.org/officeDocument/2006/relationships/oleObject" Target="../embeddings/oleObject135.bin"/><Relationship Id="rId7" Type="http://schemas.openxmlformats.org/officeDocument/2006/relationships/oleObject" Target="../embeddings/oleObject137.bin"/><Relationship Id="rId12" Type="http://schemas.openxmlformats.org/officeDocument/2006/relationships/oleObject" Target="../embeddings/oleObject140.bin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53.wmf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5.wmf"/><Relationship Id="rId11" Type="http://schemas.openxmlformats.org/officeDocument/2006/relationships/image" Target="../media/image52.wmf"/><Relationship Id="rId5" Type="http://schemas.openxmlformats.org/officeDocument/2006/relationships/oleObject" Target="../embeddings/oleObject136.bin"/><Relationship Id="rId15" Type="http://schemas.openxmlformats.org/officeDocument/2006/relationships/oleObject" Target="../embeddings/oleObject142.bin"/><Relationship Id="rId10" Type="http://schemas.openxmlformats.org/officeDocument/2006/relationships/oleObject" Target="../embeddings/oleObject139.bin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38.bin"/><Relationship Id="rId14" Type="http://schemas.openxmlformats.org/officeDocument/2006/relationships/oleObject" Target="../embeddings/oleObject141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wmf"/><Relationship Id="rId13" Type="http://schemas.openxmlformats.org/officeDocument/2006/relationships/image" Target="../media/image27.wmf"/><Relationship Id="rId18" Type="http://schemas.openxmlformats.org/officeDocument/2006/relationships/oleObject" Target="../embeddings/oleObject151.bin"/><Relationship Id="rId3" Type="http://schemas.openxmlformats.org/officeDocument/2006/relationships/oleObject" Target="../embeddings/oleObject143.bin"/><Relationship Id="rId7" Type="http://schemas.openxmlformats.org/officeDocument/2006/relationships/oleObject" Target="../embeddings/oleObject145.bin"/><Relationship Id="rId12" Type="http://schemas.openxmlformats.org/officeDocument/2006/relationships/oleObject" Target="../embeddings/oleObject148.bin"/><Relationship Id="rId17" Type="http://schemas.openxmlformats.org/officeDocument/2006/relationships/image" Target="../media/image7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150.bin"/><Relationship Id="rId1" Type="http://schemas.openxmlformats.org/officeDocument/2006/relationships/vmlDrawing" Target="../drawings/vmlDrawing16.vml"/><Relationship Id="rId6" Type="http://schemas.openxmlformats.org/officeDocument/2006/relationships/image" Target="../media/image54.wmf"/><Relationship Id="rId11" Type="http://schemas.openxmlformats.org/officeDocument/2006/relationships/oleObject" Target="../embeddings/oleObject147.bin"/><Relationship Id="rId5" Type="http://schemas.openxmlformats.org/officeDocument/2006/relationships/oleObject" Target="../embeddings/oleObject144.bin"/><Relationship Id="rId15" Type="http://schemas.openxmlformats.org/officeDocument/2006/relationships/image" Target="../media/image57.wmf"/><Relationship Id="rId10" Type="http://schemas.openxmlformats.org/officeDocument/2006/relationships/image" Target="../media/image56.wmf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46.bin"/><Relationship Id="rId14" Type="http://schemas.openxmlformats.org/officeDocument/2006/relationships/oleObject" Target="../embeddings/oleObject149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13" Type="http://schemas.openxmlformats.org/officeDocument/2006/relationships/image" Target="../media/image42.wmf"/><Relationship Id="rId18" Type="http://schemas.openxmlformats.org/officeDocument/2006/relationships/oleObject" Target="../embeddings/oleObject160.bin"/><Relationship Id="rId3" Type="http://schemas.openxmlformats.org/officeDocument/2006/relationships/oleObject" Target="../embeddings/oleObject152.bin"/><Relationship Id="rId21" Type="http://schemas.openxmlformats.org/officeDocument/2006/relationships/oleObject" Target="../embeddings/oleObject162.bin"/><Relationship Id="rId7" Type="http://schemas.openxmlformats.org/officeDocument/2006/relationships/oleObject" Target="../embeddings/oleObject154.bin"/><Relationship Id="rId12" Type="http://schemas.openxmlformats.org/officeDocument/2006/relationships/oleObject" Target="../embeddings/oleObject157.bin"/><Relationship Id="rId17" Type="http://schemas.openxmlformats.org/officeDocument/2006/relationships/image" Target="../media/image28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159.bin"/><Relationship Id="rId20" Type="http://schemas.openxmlformats.org/officeDocument/2006/relationships/oleObject" Target="../embeddings/oleObject161.bin"/><Relationship Id="rId1" Type="http://schemas.openxmlformats.org/officeDocument/2006/relationships/vmlDrawing" Target="../drawings/vmlDrawing17.vml"/><Relationship Id="rId6" Type="http://schemas.openxmlformats.org/officeDocument/2006/relationships/image" Target="../media/image11.wmf"/><Relationship Id="rId11" Type="http://schemas.openxmlformats.org/officeDocument/2006/relationships/image" Target="../media/image41.wmf"/><Relationship Id="rId5" Type="http://schemas.openxmlformats.org/officeDocument/2006/relationships/oleObject" Target="../embeddings/oleObject153.bin"/><Relationship Id="rId15" Type="http://schemas.openxmlformats.org/officeDocument/2006/relationships/image" Target="../media/image27.wmf"/><Relationship Id="rId23" Type="http://schemas.openxmlformats.org/officeDocument/2006/relationships/oleObject" Target="../embeddings/oleObject163.bin"/><Relationship Id="rId10" Type="http://schemas.openxmlformats.org/officeDocument/2006/relationships/oleObject" Target="../embeddings/oleObject156.bin"/><Relationship Id="rId19" Type="http://schemas.openxmlformats.org/officeDocument/2006/relationships/image" Target="../media/image58.wmf"/><Relationship Id="rId4" Type="http://schemas.openxmlformats.org/officeDocument/2006/relationships/image" Target="../media/image40.wmf"/><Relationship Id="rId9" Type="http://schemas.openxmlformats.org/officeDocument/2006/relationships/oleObject" Target="../embeddings/oleObject155.bin"/><Relationship Id="rId14" Type="http://schemas.openxmlformats.org/officeDocument/2006/relationships/oleObject" Target="../embeddings/oleObject158.bin"/><Relationship Id="rId22" Type="http://schemas.openxmlformats.org/officeDocument/2006/relationships/image" Target="../media/image55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4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60.wmf"/><Relationship Id="rId5" Type="http://schemas.openxmlformats.org/officeDocument/2006/relationships/oleObject" Target="../embeddings/oleObject165.bin"/><Relationship Id="rId4" Type="http://schemas.openxmlformats.org/officeDocument/2006/relationships/image" Target="../media/image59.w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13" Type="http://schemas.openxmlformats.org/officeDocument/2006/relationships/oleObject" Target="../embeddings/oleObject171.bin"/><Relationship Id="rId18" Type="http://schemas.openxmlformats.org/officeDocument/2006/relationships/oleObject" Target="../embeddings/oleObject175.bin"/><Relationship Id="rId3" Type="http://schemas.openxmlformats.org/officeDocument/2006/relationships/oleObject" Target="../embeddings/oleObject166.bin"/><Relationship Id="rId7" Type="http://schemas.openxmlformats.org/officeDocument/2006/relationships/oleObject" Target="../embeddings/oleObject168.bin"/><Relationship Id="rId12" Type="http://schemas.openxmlformats.org/officeDocument/2006/relationships/image" Target="../media/image62.wmf"/><Relationship Id="rId17" Type="http://schemas.openxmlformats.org/officeDocument/2006/relationships/oleObject" Target="../embeddings/oleObject174.bin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173.bin"/><Relationship Id="rId1" Type="http://schemas.openxmlformats.org/officeDocument/2006/relationships/vmlDrawing" Target="../drawings/vmlDrawing19.vml"/><Relationship Id="rId6" Type="http://schemas.openxmlformats.org/officeDocument/2006/relationships/image" Target="../media/image61.wmf"/><Relationship Id="rId11" Type="http://schemas.openxmlformats.org/officeDocument/2006/relationships/oleObject" Target="../embeddings/oleObject170.bin"/><Relationship Id="rId5" Type="http://schemas.openxmlformats.org/officeDocument/2006/relationships/oleObject" Target="../embeddings/oleObject167.bin"/><Relationship Id="rId15" Type="http://schemas.openxmlformats.org/officeDocument/2006/relationships/oleObject" Target="../embeddings/oleObject172.bin"/><Relationship Id="rId10" Type="http://schemas.openxmlformats.org/officeDocument/2006/relationships/image" Target="../media/image10.wmf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69.bin"/><Relationship Id="rId14" Type="http://schemas.openxmlformats.org/officeDocument/2006/relationships/image" Target="../media/image40.w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wmf"/><Relationship Id="rId13" Type="http://schemas.openxmlformats.org/officeDocument/2006/relationships/oleObject" Target="../embeddings/oleObject181.bin"/><Relationship Id="rId3" Type="http://schemas.openxmlformats.org/officeDocument/2006/relationships/oleObject" Target="../embeddings/oleObject176.bin"/><Relationship Id="rId7" Type="http://schemas.openxmlformats.org/officeDocument/2006/relationships/oleObject" Target="../embeddings/oleObject178.bin"/><Relationship Id="rId12" Type="http://schemas.openxmlformats.org/officeDocument/2006/relationships/image" Target="../media/image40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180.bin"/><Relationship Id="rId5" Type="http://schemas.openxmlformats.org/officeDocument/2006/relationships/oleObject" Target="../embeddings/oleObject177.bin"/><Relationship Id="rId15" Type="http://schemas.openxmlformats.org/officeDocument/2006/relationships/oleObject" Target="../embeddings/oleObject183.bin"/><Relationship Id="rId10" Type="http://schemas.openxmlformats.org/officeDocument/2006/relationships/image" Target="../media/image65.wmf"/><Relationship Id="rId4" Type="http://schemas.openxmlformats.org/officeDocument/2006/relationships/image" Target="../media/image63.wmf"/><Relationship Id="rId9" Type="http://schemas.openxmlformats.org/officeDocument/2006/relationships/oleObject" Target="../embeddings/oleObject179.bin"/><Relationship Id="rId14" Type="http://schemas.openxmlformats.org/officeDocument/2006/relationships/oleObject" Target="../embeddings/oleObject182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wmf"/><Relationship Id="rId3" Type="http://schemas.openxmlformats.org/officeDocument/2006/relationships/oleObject" Target="../embeddings/oleObject184.bin"/><Relationship Id="rId7" Type="http://schemas.openxmlformats.org/officeDocument/2006/relationships/oleObject" Target="../embeddings/oleObject186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29.wmf"/><Relationship Id="rId5" Type="http://schemas.openxmlformats.org/officeDocument/2006/relationships/oleObject" Target="../embeddings/oleObject185.bin"/><Relationship Id="rId4" Type="http://schemas.openxmlformats.org/officeDocument/2006/relationships/image" Target="../media/image66.w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3" Type="http://schemas.openxmlformats.org/officeDocument/2006/relationships/oleObject" Target="../embeddings/oleObject187.bin"/><Relationship Id="rId7" Type="http://schemas.openxmlformats.org/officeDocument/2006/relationships/oleObject" Target="../embeddings/oleObject189.bin"/><Relationship Id="rId12" Type="http://schemas.openxmlformats.org/officeDocument/2006/relationships/oleObject" Target="../embeddings/oleObject19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191.bin"/><Relationship Id="rId5" Type="http://schemas.openxmlformats.org/officeDocument/2006/relationships/oleObject" Target="../embeddings/oleObject188.bin"/><Relationship Id="rId10" Type="http://schemas.openxmlformats.org/officeDocument/2006/relationships/image" Target="../media/image68.wmf"/><Relationship Id="rId4" Type="http://schemas.openxmlformats.org/officeDocument/2006/relationships/image" Target="../media/image28.wmf"/><Relationship Id="rId9" Type="http://schemas.openxmlformats.org/officeDocument/2006/relationships/oleObject" Target="../embeddings/oleObject190.bin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6.bin"/><Relationship Id="rId13" Type="http://schemas.openxmlformats.org/officeDocument/2006/relationships/oleObject" Target="../embeddings/oleObject200.bin"/><Relationship Id="rId3" Type="http://schemas.openxmlformats.org/officeDocument/2006/relationships/oleObject" Target="../embeddings/oleObject193.bin"/><Relationship Id="rId7" Type="http://schemas.openxmlformats.org/officeDocument/2006/relationships/oleObject" Target="../embeddings/oleObject195.bin"/><Relationship Id="rId12" Type="http://schemas.openxmlformats.org/officeDocument/2006/relationships/oleObject" Target="../embeddings/oleObject199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198.bin"/><Relationship Id="rId5" Type="http://schemas.openxmlformats.org/officeDocument/2006/relationships/oleObject" Target="../embeddings/oleObject194.bin"/><Relationship Id="rId10" Type="http://schemas.openxmlformats.org/officeDocument/2006/relationships/oleObject" Target="../embeddings/oleObject197.bin"/><Relationship Id="rId4" Type="http://schemas.openxmlformats.org/officeDocument/2006/relationships/image" Target="../media/image10.wmf"/><Relationship Id="rId9" Type="http://schemas.openxmlformats.org/officeDocument/2006/relationships/image" Target="../media/image69.w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4.bin"/><Relationship Id="rId13" Type="http://schemas.openxmlformats.org/officeDocument/2006/relationships/oleObject" Target="../embeddings/oleObject207.bin"/><Relationship Id="rId3" Type="http://schemas.openxmlformats.org/officeDocument/2006/relationships/oleObject" Target="../embeddings/oleObject201.bin"/><Relationship Id="rId7" Type="http://schemas.openxmlformats.org/officeDocument/2006/relationships/oleObject" Target="../embeddings/oleObject203.bin"/><Relationship Id="rId12" Type="http://schemas.openxmlformats.org/officeDocument/2006/relationships/oleObject" Target="../embeddings/oleObject206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70.wmf"/><Relationship Id="rId11" Type="http://schemas.openxmlformats.org/officeDocument/2006/relationships/image" Target="../media/image72.wmf"/><Relationship Id="rId5" Type="http://schemas.openxmlformats.org/officeDocument/2006/relationships/oleObject" Target="../embeddings/oleObject202.bin"/><Relationship Id="rId10" Type="http://schemas.openxmlformats.org/officeDocument/2006/relationships/oleObject" Target="../embeddings/oleObject205.bin"/><Relationship Id="rId4" Type="http://schemas.openxmlformats.org/officeDocument/2006/relationships/image" Target="../media/image28.wmf"/><Relationship Id="rId9" Type="http://schemas.openxmlformats.org/officeDocument/2006/relationships/image" Target="../media/image71.wmf"/><Relationship Id="rId14" Type="http://schemas.openxmlformats.org/officeDocument/2006/relationships/oleObject" Target="../embeddings/oleObject208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6.wmf"/><Relationship Id="rId18" Type="http://schemas.openxmlformats.org/officeDocument/2006/relationships/oleObject" Target="../embeddings/oleObject217.bin"/><Relationship Id="rId26" Type="http://schemas.openxmlformats.org/officeDocument/2006/relationships/image" Target="../media/image82.wmf"/><Relationship Id="rId3" Type="http://schemas.openxmlformats.org/officeDocument/2006/relationships/oleObject" Target="../embeddings/oleObject209.bin"/><Relationship Id="rId21" Type="http://schemas.openxmlformats.org/officeDocument/2006/relationships/image" Target="../media/image80.wmf"/><Relationship Id="rId34" Type="http://schemas.openxmlformats.org/officeDocument/2006/relationships/oleObject" Target="../embeddings/oleObject226.bin"/><Relationship Id="rId7" Type="http://schemas.openxmlformats.org/officeDocument/2006/relationships/oleObject" Target="../embeddings/oleObject211.bin"/><Relationship Id="rId12" Type="http://schemas.openxmlformats.org/officeDocument/2006/relationships/oleObject" Target="../embeddings/oleObject214.bin"/><Relationship Id="rId17" Type="http://schemas.openxmlformats.org/officeDocument/2006/relationships/image" Target="../media/image78.wmf"/><Relationship Id="rId25" Type="http://schemas.openxmlformats.org/officeDocument/2006/relationships/oleObject" Target="../embeddings/oleObject221.bin"/><Relationship Id="rId33" Type="http://schemas.openxmlformats.org/officeDocument/2006/relationships/image" Target="../media/image85.wmf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216.bin"/><Relationship Id="rId20" Type="http://schemas.openxmlformats.org/officeDocument/2006/relationships/oleObject" Target="../embeddings/oleObject218.bin"/><Relationship Id="rId29" Type="http://schemas.openxmlformats.org/officeDocument/2006/relationships/oleObject" Target="../embeddings/oleObject223.bin"/><Relationship Id="rId1" Type="http://schemas.openxmlformats.org/officeDocument/2006/relationships/vmlDrawing" Target="../drawings/vmlDrawing25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213.bin"/><Relationship Id="rId24" Type="http://schemas.openxmlformats.org/officeDocument/2006/relationships/oleObject" Target="../embeddings/oleObject220.bin"/><Relationship Id="rId32" Type="http://schemas.openxmlformats.org/officeDocument/2006/relationships/oleObject" Target="../embeddings/oleObject225.bin"/><Relationship Id="rId5" Type="http://schemas.openxmlformats.org/officeDocument/2006/relationships/oleObject" Target="../embeddings/oleObject210.bin"/><Relationship Id="rId15" Type="http://schemas.openxmlformats.org/officeDocument/2006/relationships/image" Target="../media/image77.wmf"/><Relationship Id="rId23" Type="http://schemas.openxmlformats.org/officeDocument/2006/relationships/image" Target="../media/image81.wmf"/><Relationship Id="rId28" Type="http://schemas.openxmlformats.org/officeDocument/2006/relationships/image" Target="../media/image83.wmf"/><Relationship Id="rId10" Type="http://schemas.openxmlformats.org/officeDocument/2006/relationships/image" Target="../media/image75.wmf"/><Relationship Id="rId19" Type="http://schemas.openxmlformats.org/officeDocument/2006/relationships/image" Target="../media/image79.wmf"/><Relationship Id="rId31" Type="http://schemas.openxmlformats.org/officeDocument/2006/relationships/image" Target="../media/image84.wmf"/><Relationship Id="rId4" Type="http://schemas.openxmlformats.org/officeDocument/2006/relationships/image" Target="../media/image73.wmf"/><Relationship Id="rId9" Type="http://schemas.openxmlformats.org/officeDocument/2006/relationships/oleObject" Target="../embeddings/oleObject212.bin"/><Relationship Id="rId14" Type="http://schemas.openxmlformats.org/officeDocument/2006/relationships/oleObject" Target="../embeddings/oleObject215.bin"/><Relationship Id="rId22" Type="http://schemas.openxmlformats.org/officeDocument/2006/relationships/oleObject" Target="../embeddings/oleObject219.bin"/><Relationship Id="rId27" Type="http://schemas.openxmlformats.org/officeDocument/2006/relationships/oleObject" Target="../embeddings/oleObject222.bin"/><Relationship Id="rId30" Type="http://schemas.openxmlformats.org/officeDocument/2006/relationships/oleObject" Target="../embeddings/oleObject224.bin"/><Relationship Id="rId8" Type="http://schemas.openxmlformats.org/officeDocument/2006/relationships/image" Target="../media/image74.w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0.bin"/><Relationship Id="rId3" Type="http://schemas.openxmlformats.org/officeDocument/2006/relationships/oleObject" Target="../embeddings/oleObject227.bin"/><Relationship Id="rId7" Type="http://schemas.openxmlformats.org/officeDocument/2006/relationships/oleObject" Target="../embeddings/oleObject229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86.wmf"/><Relationship Id="rId5" Type="http://schemas.openxmlformats.org/officeDocument/2006/relationships/oleObject" Target="../embeddings/oleObject228.bin"/><Relationship Id="rId10" Type="http://schemas.openxmlformats.org/officeDocument/2006/relationships/image" Target="../media/image87.png"/><Relationship Id="rId4" Type="http://schemas.openxmlformats.org/officeDocument/2006/relationships/image" Target="../media/image28.wmf"/><Relationship Id="rId9" Type="http://schemas.openxmlformats.org/officeDocument/2006/relationships/oleObject" Target="../embeddings/oleObject231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wmf"/><Relationship Id="rId13" Type="http://schemas.openxmlformats.org/officeDocument/2006/relationships/oleObject" Target="../embeddings/oleObject237.bin"/><Relationship Id="rId3" Type="http://schemas.openxmlformats.org/officeDocument/2006/relationships/oleObject" Target="../embeddings/oleObject232.bin"/><Relationship Id="rId7" Type="http://schemas.openxmlformats.org/officeDocument/2006/relationships/oleObject" Target="../embeddings/oleObject234.bin"/><Relationship Id="rId12" Type="http://schemas.openxmlformats.org/officeDocument/2006/relationships/image" Target="../media/image90.wmf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91.wmf"/><Relationship Id="rId1" Type="http://schemas.openxmlformats.org/officeDocument/2006/relationships/vmlDrawing" Target="../drawings/vmlDrawing27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236.bin"/><Relationship Id="rId5" Type="http://schemas.openxmlformats.org/officeDocument/2006/relationships/oleObject" Target="../embeddings/oleObject233.bin"/><Relationship Id="rId15" Type="http://schemas.openxmlformats.org/officeDocument/2006/relationships/oleObject" Target="../embeddings/oleObject239.bin"/><Relationship Id="rId10" Type="http://schemas.openxmlformats.org/officeDocument/2006/relationships/image" Target="../media/image89.wmf"/><Relationship Id="rId4" Type="http://schemas.openxmlformats.org/officeDocument/2006/relationships/image" Target="../media/image63.wmf"/><Relationship Id="rId9" Type="http://schemas.openxmlformats.org/officeDocument/2006/relationships/oleObject" Target="../embeddings/oleObject235.bin"/><Relationship Id="rId14" Type="http://schemas.openxmlformats.org/officeDocument/2006/relationships/oleObject" Target="../embeddings/oleObject238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wmf"/><Relationship Id="rId13" Type="http://schemas.openxmlformats.org/officeDocument/2006/relationships/oleObject" Target="../embeddings/oleObject245.bin"/><Relationship Id="rId3" Type="http://schemas.openxmlformats.org/officeDocument/2006/relationships/oleObject" Target="../embeddings/oleObject240.bin"/><Relationship Id="rId7" Type="http://schemas.openxmlformats.org/officeDocument/2006/relationships/oleObject" Target="../embeddings/oleObject242.bin"/><Relationship Id="rId12" Type="http://schemas.openxmlformats.org/officeDocument/2006/relationships/image" Target="../media/image94.wmf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95.wmf"/><Relationship Id="rId1" Type="http://schemas.openxmlformats.org/officeDocument/2006/relationships/vmlDrawing" Target="../drawings/vmlDrawing28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244.bin"/><Relationship Id="rId5" Type="http://schemas.openxmlformats.org/officeDocument/2006/relationships/oleObject" Target="../embeddings/oleObject241.bin"/><Relationship Id="rId15" Type="http://schemas.openxmlformats.org/officeDocument/2006/relationships/oleObject" Target="../embeddings/oleObject246.bin"/><Relationship Id="rId10" Type="http://schemas.openxmlformats.org/officeDocument/2006/relationships/image" Target="../media/image89.wmf"/><Relationship Id="rId4" Type="http://schemas.openxmlformats.org/officeDocument/2006/relationships/image" Target="../media/image92.wmf"/><Relationship Id="rId9" Type="http://schemas.openxmlformats.org/officeDocument/2006/relationships/oleObject" Target="../embeddings/oleObject243.bin"/><Relationship Id="rId14" Type="http://schemas.openxmlformats.org/officeDocument/2006/relationships/image" Target="../media/image29.w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wmf"/><Relationship Id="rId13" Type="http://schemas.openxmlformats.org/officeDocument/2006/relationships/oleObject" Target="../embeddings/oleObject252.bin"/><Relationship Id="rId18" Type="http://schemas.openxmlformats.org/officeDocument/2006/relationships/image" Target="../media/image11.wmf"/><Relationship Id="rId3" Type="http://schemas.openxmlformats.org/officeDocument/2006/relationships/oleObject" Target="../embeddings/oleObject247.bin"/><Relationship Id="rId7" Type="http://schemas.openxmlformats.org/officeDocument/2006/relationships/oleObject" Target="../embeddings/oleObject249.bin"/><Relationship Id="rId12" Type="http://schemas.openxmlformats.org/officeDocument/2006/relationships/image" Target="../media/image29.wmf"/><Relationship Id="rId17" Type="http://schemas.openxmlformats.org/officeDocument/2006/relationships/oleObject" Target="../embeddings/oleObject254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96.wmf"/><Relationship Id="rId20" Type="http://schemas.openxmlformats.org/officeDocument/2006/relationships/image" Target="../media/image10.wmf"/><Relationship Id="rId1" Type="http://schemas.openxmlformats.org/officeDocument/2006/relationships/vmlDrawing" Target="../drawings/vmlDrawing29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251.bin"/><Relationship Id="rId5" Type="http://schemas.openxmlformats.org/officeDocument/2006/relationships/oleObject" Target="../embeddings/oleObject248.bin"/><Relationship Id="rId15" Type="http://schemas.openxmlformats.org/officeDocument/2006/relationships/oleObject" Target="../embeddings/oleObject253.bin"/><Relationship Id="rId10" Type="http://schemas.openxmlformats.org/officeDocument/2006/relationships/image" Target="../media/image89.wmf"/><Relationship Id="rId19" Type="http://schemas.openxmlformats.org/officeDocument/2006/relationships/oleObject" Target="../embeddings/oleObject255.bin"/><Relationship Id="rId4" Type="http://schemas.openxmlformats.org/officeDocument/2006/relationships/image" Target="../media/image92.wmf"/><Relationship Id="rId9" Type="http://schemas.openxmlformats.org/officeDocument/2006/relationships/oleObject" Target="../embeddings/oleObject250.bin"/><Relationship Id="rId14" Type="http://schemas.openxmlformats.org/officeDocument/2006/relationships/image" Target="../media/image40.w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13" Type="http://schemas.openxmlformats.org/officeDocument/2006/relationships/oleObject" Target="../embeddings/oleObject261.bin"/><Relationship Id="rId3" Type="http://schemas.openxmlformats.org/officeDocument/2006/relationships/oleObject" Target="../embeddings/oleObject256.bin"/><Relationship Id="rId7" Type="http://schemas.openxmlformats.org/officeDocument/2006/relationships/oleObject" Target="../embeddings/oleObject258.bin"/><Relationship Id="rId12" Type="http://schemas.openxmlformats.org/officeDocument/2006/relationships/image" Target="../media/image98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7.wmf"/><Relationship Id="rId11" Type="http://schemas.openxmlformats.org/officeDocument/2006/relationships/oleObject" Target="../embeddings/oleObject260.bin"/><Relationship Id="rId5" Type="http://schemas.openxmlformats.org/officeDocument/2006/relationships/oleObject" Target="../embeddings/oleObject257.bin"/><Relationship Id="rId10" Type="http://schemas.openxmlformats.org/officeDocument/2006/relationships/image" Target="../media/image54.wmf"/><Relationship Id="rId4" Type="http://schemas.openxmlformats.org/officeDocument/2006/relationships/image" Target="../media/image97.wmf"/><Relationship Id="rId9" Type="http://schemas.openxmlformats.org/officeDocument/2006/relationships/oleObject" Target="../embeddings/oleObject259.bin"/><Relationship Id="rId14" Type="http://schemas.openxmlformats.org/officeDocument/2006/relationships/image" Target="../media/image99.w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wmf"/><Relationship Id="rId3" Type="http://schemas.openxmlformats.org/officeDocument/2006/relationships/oleObject" Target="../embeddings/oleObject262.bin"/><Relationship Id="rId7" Type="http://schemas.openxmlformats.org/officeDocument/2006/relationships/oleObject" Target="../embeddings/oleObject264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263.bin"/><Relationship Id="rId4" Type="http://schemas.openxmlformats.org/officeDocument/2006/relationships/image" Target="../media/image100.w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wmf"/><Relationship Id="rId13" Type="http://schemas.openxmlformats.org/officeDocument/2006/relationships/oleObject" Target="../embeddings/oleObject270.bin"/><Relationship Id="rId18" Type="http://schemas.openxmlformats.org/officeDocument/2006/relationships/image" Target="../media/image107.wmf"/><Relationship Id="rId3" Type="http://schemas.openxmlformats.org/officeDocument/2006/relationships/oleObject" Target="../embeddings/oleObject265.bin"/><Relationship Id="rId21" Type="http://schemas.openxmlformats.org/officeDocument/2006/relationships/image" Target="../media/image108.wmf"/><Relationship Id="rId7" Type="http://schemas.openxmlformats.org/officeDocument/2006/relationships/oleObject" Target="../embeddings/oleObject267.bin"/><Relationship Id="rId12" Type="http://schemas.openxmlformats.org/officeDocument/2006/relationships/image" Target="../media/image104.wmf"/><Relationship Id="rId17" Type="http://schemas.openxmlformats.org/officeDocument/2006/relationships/oleObject" Target="../embeddings/oleObject272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106.wmf"/><Relationship Id="rId20" Type="http://schemas.openxmlformats.org/officeDocument/2006/relationships/oleObject" Target="../embeddings/oleObject274.bin"/><Relationship Id="rId1" Type="http://schemas.openxmlformats.org/officeDocument/2006/relationships/vmlDrawing" Target="../drawings/vmlDrawing32.vml"/><Relationship Id="rId6" Type="http://schemas.openxmlformats.org/officeDocument/2006/relationships/image" Target="../media/image7.wmf"/><Relationship Id="rId11" Type="http://schemas.openxmlformats.org/officeDocument/2006/relationships/oleObject" Target="../embeddings/oleObject269.bin"/><Relationship Id="rId5" Type="http://schemas.openxmlformats.org/officeDocument/2006/relationships/oleObject" Target="../embeddings/oleObject266.bin"/><Relationship Id="rId15" Type="http://schemas.openxmlformats.org/officeDocument/2006/relationships/oleObject" Target="../embeddings/oleObject271.bin"/><Relationship Id="rId10" Type="http://schemas.openxmlformats.org/officeDocument/2006/relationships/image" Target="../media/image103.wmf"/><Relationship Id="rId19" Type="http://schemas.openxmlformats.org/officeDocument/2006/relationships/oleObject" Target="../embeddings/oleObject273.bin"/><Relationship Id="rId4" Type="http://schemas.openxmlformats.org/officeDocument/2006/relationships/image" Target="../media/image100.wmf"/><Relationship Id="rId9" Type="http://schemas.openxmlformats.org/officeDocument/2006/relationships/oleObject" Target="../embeddings/oleObject268.bin"/><Relationship Id="rId14" Type="http://schemas.openxmlformats.org/officeDocument/2006/relationships/image" Target="../media/image105.w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wmf"/><Relationship Id="rId13" Type="http://schemas.openxmlformats.org/officeDocument/2006/relationships/oleObject" Target="../embeddings/oleObject280.bin"/><Relationship Id="rId3" Type="http://schemas.openxmlformats.org/officeDocument/2006/relationships/oleObject" Target="../embeddings/oleObject275.bin"/><Relationship Id="rId7" Type="http://schemas.openxmlformats.org/officeDocument/2006/relationships/oleObject" Target="../embeddings/oleObject277.bin"/><Relationship Id="rId12" Type="http://schemas.openxmlformats.org/officeDocument/2006/relationships/image" Target="../media/image111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110.wmf"/><Relationship Id="rId11" Type="http://schemas.openxmlformats.org/officeDocument/2006/relationships/oleObject" Target="../embeddings/oleObject279.bin"/><Relationship Id="rId5" Type="http://schemas.openxmlformats.org/officeDocument/2006/relationships/oleObject" Target="../embeddings/oleObject276.bin"/><Relationship Id="rId10" Type="http://schemas.openxmlformats.org/officeDocument/2006/relationships/image" Target="../media/image105.wmf"/><Relationship Id="rId4" Type="http://schemas.openxmlformats.org/officeDocument/2006/relationships/image" Target="../media/image109.wmf"/><Relationship Id="rId9" Type="http://schemas.openxmlformats.org/officeDocument/2006/relationships/oleObject" Target="../embeddings/oleObject278.bin"/><Relationship Id="rId14" Type="http://schemas.openxmlformats.org/officeDocument/2006/relationships/image" Target="../media/image28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13" Type="http://schemas.openxmlformats.org/officeDocument/2006/relationships/oleObject" Target="../embeddings/oleObject6.bin"/><Relationship Id="rId18" Type="http://schemas.openxmlformats.org/officeDocument/2006/relationships/image" Target="../media/image11.wmf"/><Relationship Id="rId26" Type="http://schemas.openxmlformats.org/officeDocument/2006/relationships/oleObject" Target="../embeddings/oleObject13.bin"/><Relationship Id="rId3" Type="http://schemas.openxmlformats.org/officeDocument/2006/relationships/oleObject" Target="../embeddings/oleObject1.bin"/><Relationship Id="rId21" Type="http://schemas.openxmlformats.org/officeDocument/2006/relationships/image" Target="../media/image12.wmf"/><Relationship Id="rId7" Type="http://schemas.openxmlformats.org/officeDocument/2006/relationships/oleObject" Target="../embeddings/oleObject3.bin"/><Relationship Id="rId12" Type="http://schemas.openxmlformats.org/officeDocument/2006/relationships/image" Target="../media/image8.wmf"/><Relationship Id="rId17" Type="http://schemas.openxmlformats.org/officeDocument/2006/relationships/oleObject" Target="../embeddings/oleObject8.bin"/><Relationship Id="rId25" Type="http://schemas.openxmlformats.org/officeDocument/2006/relationships/image" Target="../media/image14.wmf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10.wmf"/><Relationship Id="rId20" Type="http://schemas.openxmlformats.org/officeDocument/2006/relationships/oleObject" Target="../embeddings/oleObject10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wmf"/><Relationship Id="rId11" Type="http://schemas.openxmlformats.org/officeDocument/2006/relationships/oleObject" Target="../embeddings/oleObject5.bin"/><Relationship Id="rId24" Type="http://schemas.openxmlformats.org/officeDocument/2006/relationships/oleObject" Target="../embeddings/oleObject12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23" Type="http://schemas.openxmlformats.org/officeDocument/2006/relationships/image" Target="../media/image13.wmf"/><Relationship Id="rId10" Type="http://schemas.openxmlformats.org/officeDocument/2006/relationships/image" Target="../media/image7.wmf"/><Relationship Id="rId19" Type="http://schemas.openxmlformats.org/officeDocument/2006/relationships/oleObject" Target="../embeddings/oleObject9.bin"/><Relationship Id="rId4" Type="http://schemas.openxmlformats.org/officeDocument/2006/relationships/image" Target="../media/image4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9.wmf"/><Relationship Id="rId22" Type="http://schemas.openxmlformats.org/officeDocument/2006/relationships/oleObject" Target="../embeddings/oleObject11.bin"/><Relationship Id="rId27" Type="http://schemas.openxmlformats.org/officeDocument/2006/relationships/image" Target="../media/image15.w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13" Type="http://schemas.openxmlformats.org/officeDocument/2006/relationships/image" Target="../media/image115.wmf"/><Relationship Id="rId18" Type="http://schemas.openxmlformats.org/officeDocument/2006/relationships/oleObject" Target="../embeddings/oleObject290.bin"/><Relationship Id="rId3" Type="http://schemas.openxmlformats.org/officeDocument/2006/relationships/oleObject" Target="../embeddings/oleObject281.bin"/><Relationship Id="rId21" Type="http://schemas.openxmlformats.org/officeDocument/2006/relationships/image" Target="../media/image117.wmf"/><Relationship Id="rId7" Type="http://schemas.openxmlformats.org/officeDocument/2006/relationships/oleObject" Target="../embeddings/oleObject283.bin"/><Relationship Id="rId12" Type="http://schemas.openxmlformats.org/officeDocument/2006/relationships/oleObject" Target="../embeddings/oleObject286.bin"/><Relationship Id="rId17" Type="http://schemas.openxmlformats.org/officeDocument/2006/relationships/oleObject" Target="../embeddings/oleObject289.bin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288.bin"/><Relationship Id="rId20" Type="http://schemas.openxmlformats.org/officeDocument/2006/relationships/oleObject" Target="../embeddings/oleObject291.bin"/><Relationship Id="rId1" Type="http://schemas.openxmlformats.org/officeDocument/2006/relationships/vmlDrawing" Target="../drawings/vmlDrawing34.vml"/><Relationship Id="rId6" Type="http://schemas.openxmlformats.org/officeDocument/2006/relationships/image" Target="../media/image113.wmf"/><Relationship Id="rId11" Type="http://schemas.openxmlformats.org/officeDocument/2006/relationships/oleObject" Target="../embeddings/oleObject285.bin"/><Relationship Id="rId5" Type="http://schemas.openxmlformats.org/officeDocument/2006/relationships/oleObject" Target="../embeddings/oleObject282.bin"/><Relationship Id="rId15" Type="http://schemas.openxmlformats.org/officeDocument/2006/relationships/image" Target="../media/image116.wmf"/><Relationship Id="rId23" Type="http://schemas.openxmlformats.org/officeDocument/2006/relationships/image" Target="../media/image118.wmf"/><Relationship Id="rId10" Type="http://schemas.openxmlformats.org/officeDocument/2006/relationships/image" Target="../media/image114.wmf"/><Relationship Id="rId19" Type="http://schemas.openxmlformats.org/officeDocument/2006/relationships/image" Target="../media/image10.wmf"/><Relationship Id="rId4" Type="http://schemas.openxmlformats.org/officeDocument/2006/relationships/image" Target="../media/image112.wmf"/><Relationship Id="rId9" Type="http://schemas.openxmlformats.org/officeDocument/2006/relationships/oleObject" Target="../embeddings/oleObject284.bin"/><Relationship Id="rId14" Type="http://schemas.openxmlformats.org/officeDocument/2006/relationships/oleObject" Target="../embeddings/oleObject287.bin"/><Relationship Id="rId22" Type="http://schemas.openxmlformats.org/officeDocument/2006/relationships/oleObject" Target="../embeddings/oleObject292.bin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wmf"/><Relationship Id="rId13" Type="http://schemas.openxmlformats.org/officeDocument/2006/relationships/image" Target="../media/image123.wmf"/><Relationship Id="rId3" Type="http://schemas.openxmlformats.org/officeDocument/2006/relationships/oleObject" Target="../embeddings/oleObject293.bin"/><Relationship Id="rId7" Type="http://schemas.openxmlformats.org/officeDocument/2006/relationships/oleObject" Target="../embeddings/oleObject295.bin"/><Relationship Id="rId12" Type="http://schemas.openxmlformats.org/officeDocument/2006/relationships/oleObject" Target="../embeddings/oleObject298.bin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300.bin"/><Relationship Id="rId1" Type="http://schemas.openxmlformats.org/officeDocument/2006/relationships/vmlDrawing" Target="../drawings/vmlDrawing35.vml"/><Relationship Id="rId6" Type="http://schemas.openxmlformats.org/officeDocument/2006/relationships/image" Target="../media/image120.wmf"/><Relationship Id="rId11" Type="http://schemas.openxmlformats.org/officeDocument/2006/relationships/image" Target="../media/image122.wmf"/><Relationship Id="rId5" Type="http://schemas.openxmlformats.org/officeDocument/2006/relationships/oleObject" Target="../embeddings/oleObject294.bin"/><Relationship Id="rId15" Type="http://schemas.openxmlformats.org/officeDocument/2006/relationships/image" Target="../media/image124.wmf"/><Relationship Id="rId10" Type="http://schemas.openxmlformats.org/officeDocument/2006/relationships/oleObject" Target="../embeddings/oleObject297.bin"/><Relationship Id="rId4" Type="http://schemas.openxmlformats.org/officeDocument/2006/relationships/image" Target="../media/image119.wmf"/><Relationship Id="rId9" Type="http://schemas.openxmlformats.org/officeDocument/2006/relationships/oleObject" Target="../embeddings/oleObject296.bin"/><Relationship Id="rId14" Type="http://schemas.openxmlformats.org/officeDocument/2006/relationships/oleObject" Target="../embeddings/oleObject299.bin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wmf"/><Relationship Id="rId3" Type="http://schemas.openxmlformats.org/officeDocument/2006/relationships/oleObject" Target="../embeddings/oleObject301.bin"/><Relationship Id="rId7" Type="http://schemas.openxmlformats.org/officeDocument/2006/relationships/oleObject" Target="../embeddings/oleObject30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125.wmf"/><Relationship Id="rId11" Type="http://schemas.openxmlformats.org/officeDocument/2006/relationships/image" Target="../media/image11.wmf"/><Relationship Id="rId5" Type="http://schemas.openxmlformats.org/officeDocument/2006/relationships/oleObject" Target="../embeddings/oleObject302.bin"/><Relationship Id="rId10" Type="http://schemas.openxmlformats.org/officeDocument/2006/relationships/oleObject" Target="../embeddings/oleObject305.bin"/><Relationship Id="rId4" Type="http://schemas.openxmlformats.org/officeDocument/2006/relationships/image" Target="../media/image119.wmf"/><Relationship Id="rId9" Type="http://schemas.openxmlformats.org/officeDocument/2006/relationships/oleObject" Target="../embeddings/oleObject304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7.wmf"/><Relationship Id="rId13" Type="http://schemas.openxmlformats.org/officeDocument/2006/relationships/oleObject" Target="../embeddings/oleObject311.bin"/><Relationship Id="rId18" Type="http://schemas.openxmlformats.org/officeDocument/2006/relationships/image" Target="../media/image131.wmf"/><Relationship Id="rId3" Type="http://schemas.openxmlformats.org/officeDocument/2006/relationships/oleObject" Target="../embeddings/oleObject306.bin"/><Relationship Id="rId21" Type="http://schemas.openxmlformats.org/officeDocument/2006/relationships/oleObject" Target="../embeddings/oleObject315.bin"/><Relationship Id="rId7" Type="http://schemas.openxmlformats.org/officeDocument/2006/relationships/oleObject" Target="../embeddings/oleObject308.bin"/><Relationship Id="rId12" Type="http://schemas.openxmlformats.org/officeDocument/2006/relationships/image" Target="../media/image129.wmf"/><Relationship Id="rId17" Type="http://schemas.openxmlformats.org/officeDocument/2006/relationships/oleObject" Target="../embeddings/oleObject313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130.wmf"/><Relationship Id="rId20" Type="http://schemas.openxmlformats.org/officeDocument/2006/relationships/image" Target="../media/image119.wmf"/><Relationship Id="rId1" Type="http://schemas.openxmlformats.org/officeDocument/2006/relationships/vmlDrawing" Target="../drawings/vmlDrawing37.vml"/><Relationship Id="rId6" Type="http://schemas.openxmlformats.org/officeDocument/2006/relationships/image" Target="../media/image11.wmf"/><Relationship Id="rId11" Type="http://schemas.openxmlformats.org/officeDocument/2006/relationships/oleObject" Target="../embeddings/oleObject310.bin"/><Relationship Id="rId5" Type="http://schemas.openxmlformats.org/officeDocument/2006/relationships/oleObject" Target="../embeddings/oleObject307.bin"/><Relationship Id="rId15" Type="http://schemas.openxmlformats.org/officeDocument/2006/relationships/oleObject" Target="../embeddings/oleObject312.bin"/><Relationship Id="rId10" Type="http://schemas.openxmlformats.org/officeDocument/2006/relationships/image" Target="../media/image128.wmf"/><Relationship Id="rId19" Type="http://schemas.openxmlformats.org/officeDocument/2006/relationships/oleObject" Target="../embeddings/oleObject314.bin"/><Relationship Id="rId4" Type="http://schemas.openxmlformats.org/officeDocument/2006/relationships/image" Target="../media/image126.wmf"/><Relationship Id="rId9" Type="http://schemas.openxmlformats.org/officeDocument/2006/relationships/oleObject" Target="../embeddings/oleObject309.bin"/><Relationship Id="rId14" Type="http://schemas.openxmlformats.org/officeDocument/2006/relationships/image" Target="../media/image49.wmf"/><Relationship Id="rId22" Type="http://schemas.openxmlformats.org/officeDocument/2006/relationships/image" Target="../media/image132.w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wmf"/><Relationship Id="rId13" Type="http://schemas.openxmlformats.org/officeDocument/2006/relationships/oleObject" Target="../embeddings/oleObject321.bin"/><Relationship Id="rId18" Type="http://schemas.openxmlformats.org/officeDocument/2006/relationships/image" Target="../media/image136.wmf"/><Relationship Id="rId3" Type="http://schemas.openxmlformats.org/officeDocument/2006/relationships/oleObject" Target="../embeddings/oleObject316.bin"/><Relationship Id="rId7" Type="http://schemas.openxmlformats.org/officeDocument/2006/relationships/oleObject" Target="../embeddings/oleObject318.bin"/><Relationship Id="rId12" Type="http://schemas.openxmlformats.org/officeDocument/2006/relationships/image" Target="../media/image133.wmf"/><Relationship Id="rId17" Type="http://schemas.openxmlformats.org/officeDocument/2006/relationships/oleObject" Target="../embeddings/oleObject323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135.wmf"/><Relationship Id="rId1" Type="http://schemas.openxmlformats.org/officeDocument/2006/relationships/vmlDrawing" Target="../drawings/vmlDrawing38.vml"/><Relationship Id="rId6" Type="http://schemas.openxmlformats.org/officeDocument/2006/relationships/image" Target="../media/image8.wmf"/><Relationship Id="rId11" Type="http://schemas.openxmlformats.org/officeDocument/2006/relationships/oleObject" Target="../embeddings/oleObject320.bin"/><Relationship Id="rId5" Type="http://schemas.openxmlformats.org/officeDocument/2006/relationships/oleObject" Target="../embeddings/oleObject317.bin"/><Relationship Id="rId15" Type="http://schemas.openxmlformats.org/officeDocument/2006/relationships/oleObject" Target="../embeddings/oleObject322.bin"/><Relationship Id="rId10" Type="http://schemas.openxmlformats.org/officeDocument/2006/relationships/image" Target="../media/image49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319.bin"/><Relationship Id="rId14" Type="http://schemas.openxmlformats.org/officeDocument/2006/relationships/image" Target="../media/image134.w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png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325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324.bin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wmf"/><Relationship Id="rId3" Type="http://schemas.openxmlformats.org/officeDocument/2006/relationships/oleObject" Target="../embeddings/oleObject326.bin"/><Relationship Id="rId7" Type="http://schemas.openxmlformats.org/officeDocument/2006/relationships/oleObject" Target="../embeddings/oleObject328.bin"/><Relationship Id="rId12" Type="http://schemas.openxmlformats.org/officeDocument/2006/relationships/image" Target="../media/image141.wmf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330.bin"/><Relationship Id="rId5" Type="http://schemas.openxmlformats.org/officeDocument/2006/relationships/oleObject" Target="../embeddings/oleObject327.bin"/><Relationship Id="rId10" Type="http://schemas.openxmlformats.org/officeDocument/2006/relationships/image" Target="../media/image140.wmf"/><Relationship Id="rId4" Type="http://schemas.openxmlformats.org/officeDocument/2006/relationships/image" Target="../media/image138.wmf"/><Relationship Id="rId9" Type="http://schemas.openxmlformats.org/officeDocument/2006/relationships/oleObject" Target="../embeddings/oleObject329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336.bin"/><Relationship Id="rId18" Type="http://schemas.openxmlformats.org/officeDocument/2006/relationships/image" Target="../media/image28.wmf"/><Relationship Id="rId26" Type="http://schemas.openxmlformats.org/officeDocument/2006/relationships/oleObject" Target="../embeddings/oleObject343.bin"/><Relationship Id="rId3" Type="http://schemas.openxmlformats.org/officeDocument/2006/relationships/oleObject" Target="../embeddings/oleObject331.bin"/><Relationship Id="rId21" Type="http://schemas.openxmlformats.org/officeDocument/2006/relationships/oleObject" Target="../embeddings/oleObject340.bin"/><Relationship Id="rId34" Type="http://schemas.openxmlformats.org/officeDocument/2006/relationships/oleObject" Target="../embeddings/oleObject348.bin"/><Relationship Id="rId7" Type="http://schemas.openxmlformats.org/officeDocument/2006/relationships/oleObject" Target="../embeddings/oleObject333.bin"/><Relationship Id="rId12" Type="http://schemas.openxmlformats.org/officeDocument/2006/relationships/image" Target="../media/image27.wmf"/><Relationship Id="rId17" Type="http://schemas.openxmlformats.org/officeDocument/2006/relationships/oleObject" Target="../embeddings/oleObject338.bin"/><Relationship Id="rId25" Type="http://schemas.openxmlformats.org/officeDocument/2006/relationships/image" Target="../media/image148.wmf"/><Relationship Id="rId33" Type="http://schemas.openxmlformats.org/officeDocument/2006/relationships/image" Target="../media/image151.wmf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10.wmf"/><Relationship Id="rId20" Type="http://schemas.openxmlformats.org/officeDocument/2006/relationships/image" Target="../media/image146.wmf"/><Relationship Id="rId29" Type="http://schemas.openxmlformats.org/officeDocument/2006/relationships/oleObject" Target="../embeddings/oleObject345.bin"/><Relationship Id="rId1" Type="http://schemas.openxmlformats.org/officeDocument/2006/relationships/vmlDrawing" Target="../drawings/vmlDrawing41.vml"/><Relationship Id="rId6" Type="http://schemas.openxmlformats.org/officeDocument/2006/relationships/image" Target="../media/image11.wmf"/><Relationship Id="rId11" Type="http://schemas.openxmlformats.org/officeDocument/2006/relationships/oleObject" Target="../embeddings/oleObject335.bin"/><Relationship Id="rId24" Type="http://schemas.openxmlformats.org/officeDocument/2006/relationships/oleObject" Target="../embeddings/oleObject342.bin"/><Relationship Id="rId32" Type="http://schemas.openxmlformats.org/officeDocument/2006/relationships/oleObject" Target="../embeddings/oleObject347.bin"/><Relationship Id="rId5" Type="http://schemas.openxmlformats.org/officeDocument/2006/relationships/oleObject" Target="../embeddings/oleObject332.bin"/><Relationship Id="rId15" Type="http://schemas.openxmlformats.org/officeDocument/2006/relationships/oleObject" Target="../embeddings/oleObject337.bin"/><Relationship Id="rId23" Type="http://schemas.openxmlformats.org/officeDocument/2006/relationships/image" Target="../media/image147.wmf"/><Relationship Id="rId28" Type="http://schemas.openxmlformats.org/officeDocument/2006/relationships/oleObject" Target="../embeddings/oleObject344.bin"/><Relationship Id="rId36" Type="http://schemas.openxmlformats.org/officeDocument/2006/relationships/image" Target="../media/image152.wmf"/><Relationship Id="rId10" Type="http://schemas.openxmlformats.org/officeDocument/2006/relationships/image" Target="../media/image144.wmf"/><Relationship Id="rId19" Type="http://schemas.openxmlformats.org/officeDocument/2006/relationships/oleObject" Target="../embeddings/oleObject339.bin"/><Relationship Id="rId31" Type="http://schemas.openxmlformats.org/officeDocument/2006/relationships/image" Target="../media/image150.wmf"/><Relationship Id="rId4" Type="http://schemas.openxmlformats.org/officeDocument/2006/relationships/image" Target="../media/image142.wmf"/><Relationship Id="rId9" Type="http://schemas.openxmlformats.org/officeDocument/2006/relationships/oleObject" Target="../embeddings/oleObject334.bin"/><Relationship Id="rId14" Type="http://schemas.openxmlformats.org/officeDocument/2006/relationships/image" Target="../media/image145.wmf"/><Relationship Id="rId22" Type="http://schemas.openxmlformats.org/officeDocument/2006/relationships/oleObject" Target="../embeddings/oleObject341.bin"/><Relationship Id="rId27" Type="http://schemas.openxmlformats.org/officeDocument/2006/relationships/image" Target="../media/image149.wmf"/><Relationship Id="rId30" Type="http://schemas.openxmlformats.org/officeDocument/2006/relationships/oleObject" Target="../embeddings/oleObject346.bin"/><Relationship Id="rId35" Type="http://schemas.openxmlformats.org/officeDocument/2006/relationships/oleObject" Target="../embeddings/oleObject349.bin"/><Relationship Id="rId8" Type="http://schemas.openxmlformats.org/officeDocument/2006/relationships/image" Target="../media/image143.w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5.wmf"/><Relationship Id="rId13" Type="http://schemas.openxmlformats.org/officeDocument/2006/relationships/oleObject" Target="../embeddings/oleObject355.bin"/><Relationship Id="rId18" Type="http://schemas.openxmlformats.org/officeDocument/2006/relationships/image" Target="../media/image159.wmf"/><Relationship Id="rId3" Type="http://schemas.openxmlformats.org/officeDocument/2006/relationships/oleObject" Target="../embeddings/oleObject350.bin"/><Relationship Id="rId7" Type="http://schemas.openxmlformats.org/officeDocument/2006/relationships/oleObject" Target="../embeddings/oleObject352.bin"/><Relationship Id="rId12" Type="http://schemas.openxmlformats.org/officeDocument/2006/relationships/image" Target="../media/image156.wmf"/><Relationship Id="rId17" Type="http://schemas.openxmlformats.org/officeDocument/2006/relationships/oleObject" Target="../embeddings/oleObject357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158.wmf"/><Relationship Id="rId1" Type="http://schemas.openxmlformats.org/officeDocument/2006/relationships/vmlDrawing" Target="../drawings/vmlDrawing42.vml"/><Relationship Id="rId6" Type="http://schemas.openxmlformats.org/officeDocument/2006/relationships/image" Target="../media/image154.wmf"/><Relationship Id="rId11" Type="http://schemas.openxmlformats.org/officeDocument/2006/relationships/oleObject" Target="../embeddings/oleObject354.bin"/><Relationship Id="rId5" Type="http://schemas.openxmlformats.org/officeDocument/2006/relationships/oleObject" Target="../embeddings/oleObject351.bin"/><Relationship Id="rId15" Type="http://schemas.openxmlformats.org/officeDocument/2006/relationships/oleObject" Target="../embeddings/oleObject356.bin"/><Relationship Id="rId10" Type="http://schemas.openxmlformats.org/officeDocument/2006/relationships/image" Target="../media/image22.wmf"/><Relationship Id="rId4" Type="http://schemas.openxmlformats.org/officeDocument/2006/relationships/image" Target="../media/image153.wmf"/><Relationship Id="rId9" Type="http://schemas.openxmlformats.org/officeDocument/2006/relationships/oleObject" Target="../embeddings/oleObject353.bin"/><Relationship Id="rId14" Type="http://schemas.openxmlformats.org/officeDocument/2006/relationships/image" Target="../media/image157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13" Type="http://schemas.openxmlformats.org/officeDocument/2006/relationships/image" Target="../media/image19.wmf"/><Relationship Id="rId18" Type="http://schemas.openxmlformats.org/officeDocument/2006/relationships/oleObject" Target="../embeddings/oleObject22.bin"/><Relationship Id="rId3" Type="http://schemas.openxmlformats.org/officeDocument/2006/relationships/oleObject" Target="../embeddings/oleObject14.bin"/><Relationship Id="rId21" Type="http://schemas.openxmlformats.org/officeDocument/2006/relationships/oleObject" Target="../embeddings/oleObject24.bin"/><Relationship Id="rId7" Type="http://schemas.openxmlformats.org/officeDocument/2006/relationships/oleObject" Target="../embeddings/oleObject16.bin"/><Relationship Id="rId12" Type="http://schemas.openxmlformats.org/officeDocument/2006/relationships/oleObject" Target="../embeddings/oleObject19.bin"/><Relationship Id="rId17" Type="http://schemas.openxmlformats.org/officeDocument/2006/relationships/image" Target="../media/image7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21.bin"/><Relationship Id="rId20" Type="http://schemas.openxmlformats.org/officeDocument/2006/relationships/oleObject" Target="../embeddings/oleObject23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17.wmf"/><Relationship Id="rId11" Type="http://schemas.openxmlformats.org/officeDocument/2006/relationships/image" Target="../media/image14.wmf"/><Relationship Id="rId5" Type="http://schemas.openxmlformats.org/officeDocument/2006/relationships/oleObject" Target="../embeddings/oleObject15.bin"/><Relationship Id="rId15" Type="http://schemas.openxmlformats.org/officeDocument/2006/relationships/image" Target="../media/image20.wmf"/><Relationship Id="rId10" Type="http://schemas.openxmlformats.org/officeDocument/2006/relationships/oleObject" Target="../embeddings/oleObject18.bin"/><Relationship Id="rId19" Type="http://schemas.openxmlformats.org/officeDocument/2006/relationships/image" Target="../media/image10.wmf"/><Relationship Id="rId4" Type="http://schemas.openxmlformats.org/officeDocument/2006/relationships/image" Target="../media/image16.wmf"/><Relationship Id="rId9" Type="http://schemas.openxmlformats.org/officeDocument/2006/relationships/oleObject" Target="../embeddings/oleObject17.bin"/><Relationship Id="rId14" Type="http://schemas.openxmlformats.org/officeDocument/2006/relationships/oleObject" Target="../embeddings/oleObject20.bin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1.wmf"/><Relationship Id="rId13" Type="http://schemas.openxmlformats.org/officeDocument/2006/relationships/image" Target="../media/image163.wmf"/><Relationship Id="rId18" Type="http://schemas.openxmlformats.org/officeDocument/2006/relationships/image" Target="../media/image164.wmf"/><Relationship Id="rId3" Type="http://schemas.openxmlformats.org/officeDocument/2006/relationships/oleObject" Target="../embeddings/oleObject358.bin"/><Relationship Id="rId7" Type="http://schemas.openxmlformats.org/officeDocument/2006/relationships/oleObject" Target="../embeddings/oleObject360.bin"/><Relationship Id="rId12" Type="http://schemas.openxmlformats.org/officeDocument/2006/relationships/oleObject" Target="../embeddings/oleObject363.bin"/><Relationship Id="rId17" Type="http://schemas.openxmlformats.org/officeDocument/2006/relationships/oleObject" Target="../embeddings/oleObject367.bin"/><Relationship Id="rId2" Type="http://schemas.openxmlformats.org/officeDocument/2006/relationships/slideLayout" Target="../slideLayouts/slideLayout4.xml"/><Relationship Id="rId16" Type="http://schemas.openxmlformats.org/officeDocument/2006/relationships/oleObject" Target="../embeddings/oleObject366.bin"/><Relationship Id="rId1" Type="http://schemas.openxmlformats.org/officeDocument/2006/relationships/vmlDrawing" Target="../drawings/vmlDrawing43.vml"/><Relationship Id="rId6" Type="http://schemas.openxmlformats.org/officeDocument/2006/relationships/image" Target="../media/image160.wmf"/><Relationship Id="rId11" Type="http://schemas.openxmlformats.org/officeDocument/2006/relationships/oleObject" Target="../embeddings/oleObject362.bin"/><Relationship Id="rId5" Type="http://schemas.openxmlformats.org/officeDocument/2006/relationships/oleObject" Target="../embeddings/oleObject359.bin"/><Relationship Id="rId15" Type="http://schemas.openxmlformats.org/officeDocument/2006/relationships/oleObject" Target="../embeddings/oleObject365.bin"/><Relationship Id="rId10" Type="http://schemas.openxmlformats.org/officeDocument/2006/relationships/image" Target="../media/image162.wmf"/><Relationship Id="rId4" Type="http://schemas.openxmlformats.org/officeDocument/2006/relationships/image" Target="../media/image27.wmf"/><Relationship Id="rId9" Type="http://schemas.openxmlformats.org/officeDocument/2006/relationships/oleObject" Target="../embeddings/oleObject361.bin"/><Relationship Id="rId14" Type="http://schemas.openxmlformats.org/officeDocument/2006/relationships/oleObject" Target="../embeddings/oleObject364.bin"/></Relationships>
</file>

<file path=ppt/slides/_rels/slide5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373.bin"/><Relationship Id="rId18" Type="http://schemas.openxmlformats.org/officeDocument/2006/relationships/image" Target="../media/image27.wmf"/><Relationship Id="rId26" Type="http://schemas.openxmlformats.org/officeDocument/2006/relationships/oleObject" Target="../embeddings/oleObject381.bin"/><Relationship Id="rId3" Type="http://schemas.openxmlformats.org/officeDocument/2006/relationships/oleObject" Target="../embeddings/oleObject368.bin"/><Relationship Id="rId21" Type="http://schemas.openxmlformats.org/officeDocument/2006/relationships/oleObject" Target="../embeddings/oleObject378.bin"/><Relationship Id="rId7" Type="http://schemas.openxmlformats.org/officeDocument/2006/relationships/oleObject" Target="../embeddings/oleObject370.bin"/><Relationship Id="rId12" Type="http://schemas.openxmlformats.org/officeDocument/2006/relationships/image" Target="../media/image11.wmf"/><Relationship Id="rId17" Type="http://schemas.openxmlformats.org/officeDocument/2006/relationships/oleObject" Target="../embeddings/oleObject376.bin"/><Relationship Id="rId25" Type="http://schemas.openxmlformats.org/officeDocument/2006/relationships/image" Target="../media/image168.wmf"/><Relationship Id="rId33" Type="http://schemas.openxmlformats.org/officeDocument/2006/relationships/image" Target="../media/image171.wmf"/><Relationship Id="rId2" Type="http://schemas.openxmlformats.org/officeDocument/2006/relationships/slideLayout" Target="../slideLayouts/slideLayout3.xml"/><Relationship Id="rId16" Type="http://schemas.openxmlformats.org/officeDocument/2006/relationships/oleObject" Target="../embeddings/oleObject375.bin"/><Relationship Id="rId20" Type="http://schemas.openxmlformats.org/officeDocument/2006/relationships/image" Target="../media/image163.wmf"/><Relationship Id="rId29" Type="http://schemas.openxmlformats.org/officeDocument/2006/relationships/image" Target="../media/image49.wmf"/><Relationship Id="rId1" Type="http://schemas.openxmlformats.org/officeDocument/2006/relationships/vmlDrawing" Target="../drawings/vmlDrawing44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372.bin"/><Relationship Id="rId24" Type="http://schemas.openxmlformats.org/officeDocument/2006/relationships/oleObject" Target="../embeddings/oleObject380.bin"/><Relationship Id="rId32" Type="http://schemas.openxmlformats.org/officeDocument/2006/relationships/oleObject" Target="../embeddings/oleObject384.bin"/><Relationship Id="rId5" Type="http://schemas.openxmlformats.org/officeDocument/2006/relationships/oleObject" Target="../embeddings/oleObject369.bin"/><Relationship Id="rId15" Type="http://schemas.openxmlformats.org/officeDocument/2006/relationships/oleObject" Target="../embeddings/oleObject374.bin"/><Relationship Id="rId23" Type="http://schemas.openxmlformats.org/officeDocument/2006/relationships/image" Target="../media/image167.wmf"/><Relationship Id="rId28" Type="http://schemas.openxmlformats.org/officeDocument/2006/relationships/oleObject" Target="../embeddings/oleObject382.bin"/><Relationship Id="rId10" Type="http://schemas.openxmlformats.org/officeDocument/2006/relationships/image" Target="../media/image166.wmf"/><Relationship Id="rId19" Type="http://schemas.openxmlformats.org/officeDocument/2006/relationships/oleObject" Target="../embeddings/oleObject377.bin"/><Relationship Id="rId31" Type="http://schemas.openxmlformats.org/officeDocument/2006/relationships/image" Target="../media/image170.wmf"/><Relationship Id="rId4" Type="http://schemas.openxmlformats.org/officeDocument/2006/relationships/image" Target="../media/image160.wmf"/><Relationship Id="rId9" Type="http://schemas.openxmlformats.org/officeDocument/2006/relationships/oleObject" Target="../embeddings/oleObject371.bin"/><Relationship Id="rId14" Type="http://schemas.openxmlformats.org/officeDocument/2006/relationships/image" Target="../media/image40.wmf"/><Relationship Id="rId22" Type="http://schemas.openxmlformats.org/officeDocument/2006/relationships/oleObject" Target="../embeddings/oleObject379.bin"/><Relationship Id="rId27" Type="http://schemas.openxmlformats.org/officeDocument/2006/relationships/image" Target="../media/image169.wmf"/><Relationship Id="rId30" Type="http://schemas.openxmlformats.org/officeDocument/2006/relationships/oleObject" Target="../embeddings/oleObject383.bin"/><Relationship Id="rId8" Type="http://schemas.openxmlformats.org/officeDocument/2006/relationships/image" Target="../media/image165.w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3.wmf"/><Relationship Id="rId3" Type="http://schemas.openxmlformats.org/officeDocument/2006/relationships/oleObject" Target="../embeddings/oleObject385.bin"/><Relationship Id="rId7" Type="http://schemas.openxmlformats.org/officeDocument/2006/relationships/oleObject" Target="../embeddings/oleObject387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172.wmf"/><Relationship Id="rId5" Type="http://schemas.openxmlformats.org/officeDocument/2006/relationships/oleObject" Target="../embeddings/oleObject386.bin"/><Relationship Id="rId10" Type="http://schemas.openxmlformats.org/officeDocument/2006/relationships/image" Target="../media/image174.wmf"/><Relationship Id="rId4" Type="http://schemas.openxmlformats.org/officeDocument/2006/relationships/image" Target="../media/image27.wmf"/><Relationship Id="rId9" Type="http://schemas.openxmlformats.org/officeDocument/2006/relationships/oleObject" Target="../embeddings/oleObject388.bin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4.wmf"/><Relationship Id="rId3" Type="http://schemas.openxmlformats.org/officeDocument/2006/relationships/oleObject" Target="../embeddings/oleObject389.bin"/><Relationship Id="rId7" Type="http://schemas.openxmlformats.org/officeDocument/2006/relationships/oleObject" Target="../embeddings/oleObject39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176.wmf"/><Relationship Id="rId5" Type="http://schemas.openxmlformats.org/officeDocument/2006/relationships/oleObject" Target="../embeddings/oleObject390.bin"/><Relationship Id="rId4" Type="http://schemas.openxmlformats.org/officeDocument/2006/relationships/image" Target="../media/image175.w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0.wmf"/><Relationship Id="rId3" Type="http://schemas.openxmlformats.org/officeDocument/2006/relationships/oleObject" Target="../embeddings/oleObject392.bin"/><Relationship Id="rId7" Type="http://schemas.openxmlformats.org/officeDocument/2006/relationships/oleObject" Target="../embeddings/oleObject394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28.wmf"/><Relationship Id="rId5" Type="http://schemas.openxmlformats.org/officeDocument/2006/relationships/oleObject" Target="../embeddings/oleObject393.bin"/><Relationship Id="rId10" Type="http://schemas.openxmlformats.org/officeDocument/2006/relationships/image" Target="../media/image177.emf"/><Relationship Id="rId4" Type="http://schemas.openxmlformats.org/officeDocument/2006/relationships/image" Target="../media/image27.wmf"/><Relationship Id="rId9" Type="http://schemas.openxmlformats.org/officeDocument/2006/relationships/oleObject" Target="../embeddings/oleObject395.bin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wmf"/><Relationship Id="rId13" Type="http://schemas.openxmlformats.org/officeDocument/2006/relationships/oleObject" Target="../embeddings/oleObject30.bin"/><Relationship Id="rId18" Type="http://schemas.openxmlformats.org/officeDocument/2006/relationships/image" Target="../media/image26.wmf"/><Relationship Id="rId3" Type="http://schemas.openxmlformats.org/officeDocument/2006/relationships/oleObject" Target="../embeddings/oleObject25.bin"/><Relationship Id="rId7" Type="http://schemas.openxmlformats.org/officeDocument/2006/relationships/oleObject" Target="../embeddings/oleObject27.bin"/><Relationship Id="rId12" Type="http://schemas.openxmlformats.org/officeDocument/2006/relationships/image" Target="../media/image23.wmf"/><Relationship Id="rId17" Type="http://schemas.openxmlformats.org/officeDocument/2006/relationships/oleObject" Target="../embeddings/oleObject32.bin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25.w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9.wmf"/><Relationship Id="rId11" Type="http://schemas.openxmlformats.org/officeDocument/2006/relationships/oleObject" Target="../embeddings/oleObject29.bin"/><Relationship Id="rId5" Type="http://schemas.openxmlformats.org/officeDocument/2006/relationships/oleObject" Target="../embeddings/oleObject26.bin"/><Relationship Id="rId15" Type="http://schemas.openxmlformats.org/officeDocument/2006/relationships/oleObject" Target="../embeddings/oleObject31.bin"/><Relationship Id="rId10" Type="http://schemas.openxmlformats.org/officeDocument/2006/relationships/image" Target="../media/image22.wmf"/><Relationship Id="rId4" Type="http://schemas.openxmlformats.org/officeDocument/2006/relationships/image" Target="../media/image8.wmf"/><Relationship Id="rId9" Type="http://schemas.openxmlformats.org/officeDocument/2006/relationships/oleObject" Target="../embeddings/oleObject28.bin"/><Relationship Id="rId14" Type="http://schemas.openxmlformats.org/officeDocument/2006/relationships/image" Target="../media/image24.w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13" Type="http://schemas.openxmlformats.org/officeDocument/2006/relationships/oleObject" Target="../embeddings/oleObject39.bin"/><Relationship Id="rId18" Type="http://schemas.openxmlformats.org/officeDocument/2006/relationships/image" Target="../media/image9.wmf"/><Relationship Id="rId3" Type="http://schemas.openxmlformats.org/officeDocument/2006/relationships/oleObject" Target="../embeddings/oleObject33.bin"/><Relationship Id="rId7" Type="http://schemas.openxmlformats.org/officeDocument/2006/relationships/oleObject" Target="../embeddings/oleObject35.bin"/><Relationship Id="rId12" Type="http://schemas.openxmlformats.org/officeDocument/2006/relationships/image" Target="../media/image29.wmf"/><Relationship Id="rId17" Type="http://schemas.openxmlformats.org/officeDocument/2006/relationships/oleObject" Target="../embeddings/oleObject41.bin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8.wmf"/><Relationship Id="rId20" Type="http://schemas.openxmlformats.org/officeDocument/2006/relationships/oleObject" Target="../embeddings/oleObject43.bin"/><Relationship Id="rId1" Type="http://schemas.openxmlformats.org/officeDocument/2006/relationships/vmlDrawing" Target="../drawings/vmlDrawing4.vml"/><Relationship Id="rId6" Type="http://schemas.openxmlformats.org/officeDocument/2006/relationships/image" Target="../media/image28.wmf"/><Relationship Id="rId11" Type="http://schemas.openxmlformats.org/officeDocument/2006/relationships/oleObject" Target="../embeddings/oleObject38.bin"/><Relationship Id="rId5" Type="http://schemas.openxmlformats.org/officeDocument/2006/relationships/oleObject" Target="../embeddings/oleObject34.bin"/><Relationship Id="rId15" Type="http://schemas.openxmlformats.org/officeDocument/2006/relationships/oleObject" Target="../embeddings/oleObject40.bin"/><Relationship Id="rId10" Type="http://schemas.openxmlformats.org/officeDocument/2006/relationships/oleObject" Target="../embeddings/oleObject37.bin"/><Relationship Id="rId19" Type="http://schemas.openxmlformats.org/officeDocument/2006/relationships/oleObject" Target="../embeddings/oleObject42.bin"/><Relationship Id="rId4" Type="http://schemas.openxmlformats.org/officeDocument/2006/relationships/image" Target="../media/image27.wmf"/><Relationship Id="rId9" Type="http://schemas.openxmlformats.org/officeDocument/2006/relationships/image" Target="../media/image26.wmf"/><Relationship Id="rId14" Type="http://schemas.openxmlformats.org/officeDocument/2006/relationships/image" Target="../media/image7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3" Type="http://schemas.openxmlformats.org/officeDocument/2006/relationships/oleObject" Target="../embeddings/oleObject44.bin"/><Relationship Id="rId7" Type="http://schemas.openxmlformats.org/officeDocument/2006/relationships/oleObject" Target="../embeddings/oleObject46.bin"/><Relationship Id="rId12" Type="http://schemas.openxmlformats.org/officeDocument/2006/relationships/oleObject" Target="../embeddings/oleObject49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7.wmf"/><Relationship Id="rId11" Type="http://schemas.openxmlformats.org/officeDocument/2006/relationships/oleObject" Target="../embeddings/oleObject48.bin"/><Relationship Id="rId5" Type="http://schemas.openxmlformats.org/officeDocument/2006/relationships/oleObject" Target="../embeddings/oleObject45.bin"/><Relationship Id="rId10" Type="http://schemas.openxmlformats.org/officeDocument/2006/relationships/image" Target="../media/image31.wmf"/><Relationship Id="rId4" Type="http://schemas.openxmlformats.org/officeDocument/2006/relationships/image" Target="../media/image30.wmf"/><Relationship Id="rId9" Type="http://schemas.openxmlformats.org/officeDocument/2006/relationships/oleObject" Target="../embeddings/oleObject47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wmf"/><Relationship Id="rId13" Type="http://schemas.openxmlformats.org/officeDocument/2006/relationships/oleObject" Target="../embeddings/oleObject56.bin"/><Relationship Id="rId3" Type="http://schemas.openxmlformats.org/officeDocument/2006/relationships/oleObject" Target="../embeddings/oleObject50.bin"/><Relationship Id="rId7" Type="http://schemas.openxmlformats.org/officeDocument/2006/relationships/oleObject" Target="../embeddings/oleObject52.bin"/><Relationship Id="rId12" Type="http://schemas.openxmlformats.org/officeDocument/2006/relationships/oleObject" Target="../embeddings/oleObject55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0.wmf"/><Relationship Id="rId11" Type="http://schemas.openxmlformats.org/officeDocument/2006/relationships/oleObject" Target="../embeddings/oleObject54.bin"/><Relationship Id="rId5" Type="http://schemas.openxmlformats.org/officeDocument/2006/relationships/oleObject" Target="../embeddings/oleObject51.bin"/><Relationship Id="rId15" Type="http://schemas.openxmlformats.org/officeDocument/2006/relationships/oleObject" Target="../embeddings/oleObject57.bin"/><Relationship Id="rId10" Type="http://schemas.openxmlformats.org/officeDocument/2006/relationships/image" Target="../media/image7.wmf"/><Relationship Id="rId4" Type="http://schemas.openxmlformats.org/officeDocument/2006/relationships/image" Target="../media/image25.wmf"/><Relationship Id="rId9" Type="http://schemas.openxmlformats.org/officeDocument/2006/relationships/oleObject" Target="../embeddings/oleObject53.bin"/><Relationship Id="rId14" Type="http://schemas.openxmlformats.org/officeDocument/2006/relationships/image" Target="../media/image1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841628"/>
            <a:ext cx="9144000" cy="1325563"/>
          </a:xfrm>
        </p:spPr>
        <p:txBody>
          <a:bodyPr/>
          <a:lstStyle/>
          <a:p>
            <a:r>
              <a:rPr lang="zh-CN" altLang="en-US" sz="6000" smtClean="0"/>
              <a:t>第十二</a:t>
            </a:r>
            <a:r>
              <a:rPr lang="zh-CN" altLang="en-US" sz="6000" dirty="0" smtClean="0"/>
              <a:t>章</a:t>
            </a:r>
            <a:r>
              <a:rPr lang="zh-CN" altLang="en-US" sz="6000" dirty="0"/>
              <a:t>：</a:t>
            </a:r>
            <a:r>
              <a:rPr lang="zh-CN" altLang="en-US" sz="6000" dirty="0" smtClean="0"/>
              <a:t>计算学习理论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63297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什么是“可学习的”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6915" y="1151280"/>
            <a:ext cx="8897256" cy="5844606"/>
          </a:xfrm>
        </p:spPr>
        <p:txBody>
          <a:bodyPr>
            <a:normAutofit/>
          </a:bodyPr>
          <a:lstStyle/>
          <a:p>
            <a:r>
              <a:rPr lang="zh-CN" altLang="en-US" dirty="0"/>
              <a:t>概率近似</a:t>
            </a:r>
            <a:r>
              <a:rPr lang="zh-CN" altLang="en-US" dirty="0" smtClean="0"/>
              <a:t>正确</a:t>
            </a:r>
            <a:r>
              <a:rPr lang="en-US" altLang="zh-CN" dirty="0" smtClean="0"/>
              <a:t>(Probably Approximately Correct, PAC)</a:t>
            </a:r>
          </a:p>
          <a:p>
            <a:pPr marL="457200" lvl="1" indent="0">
              <a:lnSpc>
                <a:spcPct val="150000"/>
              </a:lnSpc>
              <a:spcBef>
                <a:spcPts val="400"/>
              </a:spcBef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我们希望以</a:t>
            </a:r>
            <a:r>
              <a:rPr lang="zh-CN" altLang="en-US" dirty="0"/>
              <a:t>比较大的把握学得比较好的</a:t>
            </a:r>
            <a:r>
              <a:rPr lang="zh-CN" altLang="en-US" dirty="0" smtClean="0"/>
              <a:t>模型</a:t>
            </a:r>
            <a:r>
              <a:rPr lang="en-US" altLang="zh-CN" dirty="0" smtClean="0"/>
              <a:t>, </a:t>
            </a:r>
            <a:r>
              <a:rPr lang="zh-CN" altLang="en-US" dirty="0" smtClean="0"/>
              <a:t>即</a:t>
            </a:r>
            <a:r>
              <a:rPr lang="zh-CN" altLang="en-US" b="1" dirty="0">
                <a:solidFill>
                  <a:srgbClr val="FF0000"/>
                </a:solidFill>
              </a:rPr>
              <a:t>以较大概率学得误差满足预设上限的</a:t>
            </a:r>
            <a:r>
              <a:rPr lang="zh-CN" altLang="en-US" dirty="0" smtClean="0"/>
              <a:t>模型</a:t>
            </a:r>
            <a:r>
              <a:rPr lang="en-US" altLang="zh-CN" dirty="0" smtClean="0"/>
              <a:t>.</a:t>
            </a:r>
          </a:p>
          <a:p>
            <a:pPr marL="457200" lvl="1" indent="0">
              <a:lnSpc>
                <a:spcPct val="150000"/>
              </a:lnSpc>
              <a:spcBef>
                <a:spcPts val="400"/>
              </a:spcBef>
              <a:buNone/>
            </a:pPr>
            <a:r>
              <a:rPr lang="zh-CN" altLang="en-US" dirty="0" smtClean="0"/>
              <a:t>令  表示置信度</a:t>
            </a:r>
            <a:r>
              <a:rPr lang="zh-CN" altLang="en-US" sz="1800" dirty="0" smtClean="0"/>
              <a:t>，</a:t>
            </a:r>
            <a:r>
              <a:rPr lang="zh-CN" altLang="en-US" dirty="0" smtClean="0"/>
              <a:t>上述要求形式化为</a:t>
            </a:r>
            <a:r>
              <a:rPr lang="zh-CN" altLang="en-US" sz="1800" dirty="0" smtClean="0"/>
              <a:t>：</a:t>
            </a:r>
            <a:endParaRPr lang="en-US" altLang="zh-CN" sz="1800" dirty="0" smtClean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 smtClean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 smtClean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/>
          </a:p>
          <a:p>
            <a:pPr marL="457200" lvl="1" indent="0">
              <a:spcBef>
                <a:spcPts val="1200"/>
              </a:spcBef>
              <a:buNone/>
            </a:pPr>
            <a:endParaRPr lang="en-US" altLang="zh-CN" sz="1800" dirty="0" smtClean="0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618155"/>
              </p:ext>
            </p:extLst>
          </p:nvPr>
        </p:nvGraphicFramePr>
        <p:xfrm>
          <a:off x="990835" y="2673479"/>
          <a:ext cx="128588" cy="274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0" name="Formula" r:id="rId3" imgW="76320" imgH="161640" progId="Equation.Ribbit">
                  <p:embed/>
                </p:oleObj>
              </mc:Choice>
              <mc:Fallback>
                <p:oleObj name="Formula" r:id="rId3" imgW="763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835" y="2673479"/>
                        <a:ext cx="128588" cy="274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7915311"/>
              </p:ext>
            </p:extLst>
          </p:nvPr>
        </p:nvGraphicFramePr>
        <p:xfrm>
          <a:off x="5080886" y="3686489"/>
          <a:ext cx="26125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1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80886" y="3686489"/>
                        <a:ext cx="26125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4846999"/>
              </p:ext>
            </p:extLst>
          </p:nvPr>
        </p:nvGraphicFramePr>
        <p:xfrm>
          <a:off x="1401070" y="3672251"/>
          <a:ext cx="1531937" cy="328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2" name="Formula" r:id="rId7" imgW="743040" imgH="160200" progId="Equation.Ribbit">
                  <p:embed/>
                </p:oleObj>
              </mc:Choice>
              <mc:Fallback>
                <p:oleObj name="Formula" r:id="rId7" imgW="7430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01070" y="3672251"/>
                        <a:ext cx="1531937" cy="328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6665805"/>
              </p:ext>
            </p:extLst>
          </p:nvPr>
        </p:nvGraphicFramePr>
        <p:xfrm>
          <a:off x="7223756" y="3672165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3" name="Formula" r:id="rId9" imgW="109440" imgH="161640" progId="Equation.Ribbit">
                  <p:embed/>
                </p:oleObj>
              </mc:Choice>
              <mc:Fallback>
                <p:oleObj name="Formula" r:id="rId9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223756" y="3672165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2989134"/>
              </p:ext>
            </p:extLst>
          </p:nvPr>
        </p:nvGraphicFramePr>
        <p:xfrm>
          <a:off x="2948884" y="4619525"/>
          <a:ext cx="2830512" cy="36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4" name="Formula" r:id="rId11" imgW="1377000" imgH="176760" progId="Equation.Ribbit">
                  <p:embed/>
                </p:oleObj>
              </mc:Choice>
              <mc:Fallback>
                <p:oleObj name="Formula" r:id="rId11" imgW="13770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948884" y="4619525"/>
                        <a:ext cx="2830512" cy="36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2528107"/>
              </p:ext>
            </p:extLst>
          </p:nvPr>
        </p:nvGraphicFramePr>
        <p:xfrm>
          <a:off x="2251613" y="5211212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5" name="Formula" r:id="rId13" imgW="109440" imgH="161640" progId="Equation.Ribbit">
                  <p:embed/>
                </p:oleObj>
              </mc:Choice>
              <mc:Fallback>
                <p:oleObj name="Formula" r:id="rId1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51613" y="5211212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对象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962305"/>
              </p:ext>
            </p:extLst>
          </p:nvPr>
        </p:nvGraphicFramePr>
        <p:xfrm>
          <a:off x="990835" y="4143222"/>
          <a:ext cx="81597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6" name="Formula" r:id="rId14" imgW="398880" imgH="157680" progId="Equation.Ribbit">
                  <p:embed/>
                </p:oleObj>
              </mc:Choice>
              <mc:Fallback>
                <p:oleObj name="Formula" r:id="rId14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90835" y="4143222"/>
                        <a:ext cx="81597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8927693"/>
              </p:ext>
            </p:extLst>
          </p:nvPr>
        </p:nvGraphicFramePr>
        <p:xfrm>
          <a:off x="3600723" y="3671137"/>
          <a:ext cx="696912" cy="322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7" name="Formula" r:id="rId16" imgW="339120" imgH="157680" progId="Equation.Ribbit">
                  <p:embed/>
                </p:oleObj>
              </mc:Choice>
              <mc:Fallback>
                <p:oleObj name="Formula" r:id="rId16" imgW="3391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600723" y="3671137"/>
                        <a:ext cx="696912" cy="322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9098222"/>
              </p:ext>
            </p:extLst>
          </p:nvPr>
        </p:nvGraphicFramePr>
        <p:xfrm>
          <a:off x="4015684" y="5208037"/>
          <a:ext cx="26987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8" name="Formula" r:id="rId18" imgW="132120" imgH="162720" progId="Equation.Ribbit">
                  <p:embed/>
                </p:oleObj>
              </mc:Choice>
              <mc:Fallback>
                <p:oleObj name="Formula" r:id="rId18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015684" y="5208037"/>
                        <a:ext cx="269875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对象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5745241"/>
              </p:ext>
            </p:extLst>
          </p:nvPr>
        </p:nvGraphicFramePr>
        <p:xfrm>
          <a:off x="6327276" y="5208037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9" name="Formula" r:id="rId20" imgW="92880" imgH="161640" progId="Equation.Ribbit">
                  <p:embed/>
                </p:oleObj>
              </mc:Choice>
              <mc:Fallback>
                <p:oleObj name="Formula" r:id="rId20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327276" y="5208037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内容占位符 2"/>
          <p:cNvSpPr txBox="1">
            <a:spLocks/>
          </p:cNvSpPr>
          <p:nvPr/>
        </p:nvSpPr>
        <p:spPr>
          <a:xfrm>
            <a:off x="629060" y="3097951"/>
            <a:ext cx="8197850" cy="2941514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zh-CN" altLang="en-US" b="1" dirty="0" smtClean="0"/>
              <a:t>定义</a:t>
            </a:r>
            <a:r>
              <a:rPr lang="zh-CN" altLang="en-US" dirty="0" smtClean="0"/>
              <a:t> </a:t>
            </a:r>
            <a:r>
              <a:rPr lang="en-US" altLang="zh-CN" b="1" dirty="0" smtClean="0">
                <a:solidFill>
                  <a:srgbClr val="C00000"/>
                </a:solidFill>
              </a:rPr>
              <a:t>PAC</a:t>
            </a:r>
            <a:r>
              <a:rPr lang="zh-CN" altLang="en-US" b="1" dirty="0" smtClean="0">
                <a:solidFill>
                  <a:srgbClr val="C00000"/>
                </a:solidFill>
              </a:rPr>
              <a:t>辨识</a:t>
            </a:r>
            <a:r>
              <a:rPr lang="en-US" altLang="zh-CN" b="1" dirty="0" smtClean="0">
                <a:solidFill>
                  <a:srgbClr val="C00000"/>
                </a:solidFill>
              </a:rPr>
              <a:t>(PAC Identify)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r>
              <a:rPr lang="zh-CN" altLang="en-US" dirty="0" smtClean="0"/>
              <a:t>    </a:t>
            </a:r>
            <a:r>
              <a:rPr lang="zh-CN" altLang="en-US" sz="2000" dirty="0" smtClean="0"/>
              <a:t>对               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所有        </a:t>
            </a:r>
            <a:r>
              <a:rPr lang="zh-CN" altLang="en-US" dirty="0" smtClean="0"/>
              <a:t>和</a:t>
            </a:r>
            <a:r>
              <a:rPr lang="zh-CN" altLang="en-US" sz="2000" dirty="0" smtClean="0"/>
              <a:t>分布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若存在学习算法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其输出假设          满足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20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r>
              <a:rPr lang="zh-CN" altLang="en-US" sz="2000" dirty="0" smtClean="0"/>
              <a:t>则称学习算法   能从假设空间   中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辨识概念类  </a:t>
            </a:r>
            <a:r>
              <a:rPr lang="en-US" altLang="zh-CN" sz="2000" dirty="0" smtClean="0"/>
              <a:t>.</a:t>
            </a:r>
            <a:endParaRPr lang="en-US" altLang="zh-CN" sz="2000" dirty="0"/>
          </a:p>
        </p:txBody>
      </p:sp>
      <p:sp>
        <p:nvSpPr>
          <p:cNvPr id="42" name="圆角矩形 41"/>
          <p:cNvSpPr/>
          <p:nvPr/>
        </p:nvSpPr>
        <p:spPr>
          <a:xfrm>
            <a:off x="358646" y="5656538"/>
            <a:ext cx="8705526" cy="56043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zh-CN" altLang="en-US" dirty="0">
                <a:solidFill>
                  <a:schemeClr val="tx1"/>
                </a:solidFill>
              </a:rPr>
              <a:t>这样的学习</a:t>
            </a:r>
            <a:r>
              <a:rPr lang="zh-CN" altLang="en-US" dirty="0" smtClean="0">
                <a:solidFill>
                  <a:schemeClr val="tx1"/>
                </a:solidFill>
              </a:rPr>
              <a:t>算法</a:t>
            </a:r>
            <a:r>
              <a:rPr lang="en-US" altLang="zh-CN" dirty="0" smtClean="0">
                <a:solidFill>
                  <a:schemeClr val="tx1"/>
                </a:solidFill>
              </a:rPr>
              <a:t>   </a:t>
            </a:r>
            <a:r>
              <a:rPr lang="zh-CN" altLang="en-US" dirty="0" smtClean="0">
                <a:solidFill>
                  <a:schemeClr val="tx1"/>
                </a:solidFill>
              </a:rPr>
              <a:t>能</a:t>
            </a:r>
            <a:r>
              <a:rPr lang="zh-CN" altLang="en-US" dirty="0">
                <a:solidFill>
                  <a:schemeClr val="tx1"/>
                </a:solidFill>
              </a:rPr>
              <a:t>以较大概率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zh-CN" altLang="en-US" dirty="0">
                <a:solidFill>
                  <a:schemeClr val="tx1"/>
                </a:solidFill>
              </a:rPr>
              <a:t>至少    </a:t>
            </a:r>
            <a:r>
              <a:rPr lang="en-US" altLang="zh-CN" dirty="0">
                <a:solidFill>
                  <a:schemeClr val="tx1"/>
                </a:solidFill>
              </a:rPr>
              <a:t>   )</a:t>
            </a:r>
            <a:r>
              <a:rPr lang="zh-CN" altLang="en-US" dirty="0">
                <a:solidFill>
                  <a:schemeClr val="tx1"/>
                </a:solidFill>
              </a:rPr>
              <a:t>学得目标概念  的近似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zh-CN" altLang="en-US" dirty="0">
                <a:solidFill>
                  <a:schemeClr val="tx1"/>
                </a:solidFill>
              </a:rPr>
              <a:t>误差最多为</a:t>
            </a:r>
            <a:r>
              <a:rPr lang="zh-CN" altLang="en-US" spc="-240" dirty="0">
                <a:solidFill>
                  <a:schemeClr val="tx1"/>
                </a:solidFill>
              </a:rPr>
              <a:t>  </a:t>
            </a:r>
            <a:r>
              <a:rPr lang="en-US" altLang="zh-CN" dirty="0">
                <a:solidFill>
                  <a:schemeClr val="tx1"/>
                </a:solidFill>
              </a:rPr>
              <a:t>).</a:t>
            </a:r>
          </a:p>
        </p:txBody>
      </p:sp>
      <p:graphicFrame>
        <p:nvGraphicFramePr>
          <p:cNvPr id="43" name="对象 4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5373614"/>
              </p:ext>
            </p:extLst>
          </p:nvPr>
        </p:nvGraphicFramePr>
        <p:xfrm>
          <a:off x="4423749" y="5825421"/>
          <a:ext cx="54924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10" name="Formula" r:id="rId22" imgW="329040" imgH="148680" progId="Equation.Ribbit">
                  <p:embed/>
                </p:oleObj>
              </mc:Choice>
              <mc:Fallback>
                <p:oleObj name="Formula" r:id="rId22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4423749" y="5825421"/>
                        <a:ext cx="54924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对象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9270799"/>
              </p:ext>
            </p:extLst>
          </p:nvPr>
        </p:nvGraphicFramePr>
        <p:xfrm>
          <a:off x="6489871" y="5899915"/>
          <a:ext cx="119605" cy="201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11" name="Formula" r:id="rId24" imgW="71280" imgH="119520" progId="Equation.Ribbit">
                  <p:embed/>
                </p:oleObj>
              </mc:Choice>
              <mc:Fallback>
                <p:oleObj name="Formula" r:id="rId24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489871" y="5899915"/>
                        <a:ext cx="119605" cy="201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对象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6916040"/>
              </p:ext>
            </p:extLst>
          </p:nvPr>
        </p:nvGraphicFramePr>
        <p:xfrm>
          <a:off x="8535590" y="5892149"/>
          <a:ext cx="107015" cy="201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12" name="Formula" r:id="rId26" imgW="63720" imgH="119520" progId="Equation.Ribbit">
                  <p:embed/>
                </p:oleObj>
              </mc:Choice>
              <mc:Fallback>
                <p:oleObj name="Formula" r:id="rId26" imgW="6372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8535590" y="5892149"/>
                        <a:ext cx="107015" cy="201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对象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5387114"/>
              </p:ext>
            </p:extLst>
          </p:nvPr>
        </p:nvGraphicFramePr>
        <p:xfrm>
          <a:off x="2251613" y="5842324"/>
          <a:ext cx="184130" cy="273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13" name="Formula" r:id="rId28" imgW="109440" imgH="161640" progId="Equation.Ribbit">
                  <p:embed/>
                </p:oleObj>
              </mc:Choice>
              <mc:Fallback>
                <p:oleObj name="Formula" r:id="rId28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2251613" y="5842324"/>
                        <a:ext cx="184130" cy="273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7697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什么是“可学习的”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071071"/>
            <a:ext cx="8616950" cy="49307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1" dirty="0" smtClean="0"/>
              <a:t>定义</a:t>
            </a:r>
            <a:r>
              <a:rPr lang="zh-CN" altLang="en-US" dirty="0" smtClean="0"/>
              <a:t> </a:t>
            </a:r>
            <a:r>
              <a:rPr lang="en-US" altLang="zh-CN" b="1" dirty="0" smtClean="0">
                <a:solidFill>
                  <a:srgbClr val="C00000"/>
                </a:solidFill>
              </a:rPr>
              <a:t>PAC</a:t>
            </a:r>
            <a:r>
              <a:rPr lang="zh-CN" altLang="en-US" b="1" dirty="0" smtClean="0">
                <a:solidFill>
                  <a:srgbClr val="C00000"/>
                </a:solidFill>
              </a:rPr>
              <a:t>可学习</a:t>
            </a:r>
            <a:r>
              <a:rPr lang="en-US" altLang="zh-CN" b="1" dirty="0" smtClean="0">
                <a:solidFill>
                  <a:srgbClr val="C00000"/>
                </a:solidFill>
              </a:rPr>
              <a:t>(PAC Learnable)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sz="2000" dirty="0" smtClean="0"/>
              <a:t>令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表示从分布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中独立同分布采样得到的样例数目</a:t>
            </a:r>
            <a:r>
              <a:rPr lang="en-US" altLang="zh-CN" sz="2000" dirty="0" smtClean="0"/>
              <a:t>,                  ,  </a:t>
            </a:r>
            <a:r>
              <a:rPr lang="zh-CN" altLang="en-US" sz="2000" dirty="0" smtClean="0"/>
              <a:t>对所有分布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若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存在</a:t>
            </a:r>
            <a:r>
              <a:rPr lang="zh-CN" altLang="en-US" sz="2000" dirty="0" smtClean="0"/>
              <a:t>学习算法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和多项式</a:t>
            </a:r>
            <a:r>
              <a:rPr lang="zh-CN" altLang="en-US" sz="2000" dirty="0"/>
              <a:t>函数</a:t>
            </a:r>
            <a:r>
              <a:rPr lang="en-US" altLang="zh-CN" sz="2000" dirty="0" smtClean="0"/>
              <a:t>                  , </a:t>
            </a:r>
            <a:r>
              <a:rPr lang="zh-CN" altLang="en-US" sz="2000" dirty="0" smtClean="0"/>
              <a:t>使得对于任何                                                     </a:t>
            </a:r>
            <a:r>
              <a:rPr lang="en-US" altLang="zh-CN" sz="2000" dirty="0" smtClean="0"/>
              <a:t>,   </a:t>
            </a:r>
            <a:r>
              <a:rPr lang="zh-CN" altLang="en-US" sz="2000" dirty="0" smtClean="0"/>
              <a:t>能从假设空间   中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辨识概念类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则称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概念类   对假设空间    </a:t>
            </a:r>
            <a:r>
              <a:rPr lang="zh-CN" altLang="en-US" sz="2000" b="1" dirty="0" smtClean="0"/>
              <a:t>而言</a:t>
            </a:r>
            <a:r>
              <a:rPr lang="zh-CN" altLang="en-US" sz="2000" dirty="0" smtClean="0"/>
              <a:t>是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可学习的，有时也简称概念类   是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可学习的。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0812011"/>
              </p:ext>
            </p:extLst>
          </p:nvPr>
        </p:nvGraphicFramePr>
        <p:xfrm>
          <a:off x="2641239" y="1653712"/>
          <a:ext cx="26125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15" name="Formula" r:id="rId3" imgW="127080" imgH="155160" progId="Equation.Ribbit">
                  <p:embed/>
                </p:oleObj>
              </mc:Choice>
              <mc:Fallback>
                <p:oleObj name="Formula" r:id="rId3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41239" y="1653712"/>
                        <a:ext cx="26125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1454780"/>
              </p:ext>
            </p:extLst>
          </p:nvPr>
        </p:nvGraphicFramePr>
        <p:xfrm>
          <a:off x="1034079" y="1712821"/>
          <a:ext cx="277812" cy="24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16" name="Formula" r:id="rId5" imgW="134640" imgH="119520" progId="Equation.Ribbit">
                  <p:embed/>
                </p:oleObj>
              </mc:Choice>
              <mc:Fallback>
                <p:oleObj name="Formula" r:id="rId5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34079" y="1712821"/>
                        <a:ext cx="277812" cy="246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4135841"/>
              </p:ext>
            </p:extLst>
          </p:nvPr>
        </p:nvGraphicFramePr>
        <p:xfrm>
          <a:off x="6831114" y="1630272"/>
          <a:ext cx="1531937" cy="328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17" name="Formula" r:id="rId7" imgW="743040" imgH="160200" progId="Equation.Ribbit">
                  <p:embed/>
                </p:oleObj>
              </mc:Choice>
              <mc:Fallback>
                <p:oleObj name="Formula" r:id="rId7" imgW="7430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31114" y="1630272"/>
                        <a:ext cx="1531937" cy="328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9054775"/>
              </p:ext>
            </p:extLst>
          </p:nvPr>
        </p:nvGraphicFramePr>
        <p:xfrm>
          <a:off x="1630185" y="2117024"/>
          <a:ext cx="26125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18" name="Formula" r:id="rId9" imgW="127080" imgH="155160" progId="Equation.Ribbit">
                  <p:embed/>
                </p:oleObj>
              </mc:Choice>
              <mc:Fallback>
                <p:oleObj name="Formula" r:id="rId9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30185" y="2117024"/>
                        <a:ext cx="26125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044560"/>
              </p:ext>
            </p:extLst>
          </p:nvPr>
        </p:nvGraphicFramePr>
        <p:xfrm>
          <a:off x="3770005" y="2110356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19" name="Formula" r:id="rId10" imgW="109440" imgH="161640" progId="Equation.Ribbit">
                  <p:embed/>
                </p:oleObj>
              </mc:Choice>
              <mc:Fallback>
                <p:oleObj name="Formula" r:id="rId10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770005" y="2110356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040608"/>
              </p:ext>
            </p:extLst>
          </p:nvPr>
        </p:nvGraphicFramePr>
        <p:xfrm>
          <a:off x="5571817" y="2051103"/>
          <a:ext cx="1560513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20" name="Formula" r:id="rId12" imgW="759600" imgH="176760" progId="Equation.Ribbit">
                  <p:embed/>
                </p:oleObj>
              </mc:Choice>
              <mc:Fallback>
                <p:oleObj name="Formula" r:id="rId12" imgW="7596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571817" y="2051103"/>
                        <a:ext cx="1560513" cy="363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904182"/>
              </p:ext>
            </p:extLst>
          </p:nvPr>
        </p:nvGraphicFramePr>
        <p:xfrm>
          <a:off x="714375" y="2540086"/>
          <a:ext cx="4500563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21" name="Formula" r:id="rId14" imgW="2189520" imgH="177840" progId="Equation.Ribbit">
                  <p:embed/>
                </p:oleObj>
              </mc:Choice>
              <mc:Fallback>
                <p:oleObj name="Formula" r:id="rId14" imgW="21895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14375" y="2540086"/>
                        <a:ext cx="4500563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1669933"/>
              </p:ext>
            </p:extLst>
          </p:nvPr>
        </p:nvGraphicFramePr>
        <p:xfrm>
          <a:off x="5426690" y="2582048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22" name="Formula" r:id="rId16" imgW="109440" imgH="161640" progId="Equation.Ribbit">
                  <p:embed/>
                </p:oleObj>
              </mc:Choice>
              <mc:Fallback>
                <p:oleObj name="Formula" r:id="rId16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26690" y="2582048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476812"/>
              </p:ext>
            </p:extLst>
          </p:nvPr>
        </p:nvGraphicFramePr>
        <p:xfrm>
          <a:off x="7187637" y="2576508"/>
          <a:ext cx="26987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23" name="Formula" r:id="rId17" imgW="132120" imgH="162720" progId="Equation.Ribbit">
                  <p:embed/>
                </p:oleObj>
              </mc:Choice>
              <mc:Fallback>
                <p:oleObj name="Formula" r:id="rId1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187637" y="2576508"/>
                        <a:ext cx="269875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955139"/>
              </p:ext>
            </p:extLst>
          </p:nvPr>
        </p:nvGraphicFramePr>
        <p:xfrm>
          <a:off x="1129379" y="3034991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24" name="Formula" r:id="rId19" imgW="92880" imgH="161640" progId="Equation.Ribbit">
                  <p:embed/>
                </p:oleObj>
              </mc:Choice>
              <mc:Fallback>
                <p:oleObj name="Formula" r:id="rId19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129379" y="3034991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1940173"/>
              </p:ext>
            </p:extLst>
          </p:nvPr>
        </p:nvGraphicFramePr>
        <p:xfrm>
          <a:off x="2772210" y="3037248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25" name="Formula" r:id="rId21" imgW="92880" imgH="161640" progId="Equation.Ribbit">
                  <p:embed/>
                </p:oleObj>
              </mc:Choice>
              <mc:Fallback>
                <p:oleObj name="Formula" r:id="rId21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772210" y="3037248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1099945"/>
              </p:ext>
            </p:extLst>
          </p:nvPr>
        </p:nvGraphicFramePr>
        <p:xfrm>
          <a:off x="4302279" y="3020973"/>
          <a:ext cx="26987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26" name="Formula" r:id="rId22" imgW="132120" imgH="162720" progId="Equation.Ribbit">
                  <p:embed/>
                </p:oleObj>
              </mc:Choice>
              <mc:Fallback>
                <p:oleObj name="Formula" r:id="rId22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302279" y="3020973"/>
                        <a:ext cx="269875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4526185"/>
              </p:ext>
            </p:extLst>
          </p:nvPr>
        </p:nvGraphicFramePr>
        <p:xfrm>
          <a:off x="890255" y="3494646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27" name="Formula" r:id="rId23" imgW="92880" imgH="161640" progId="Equation.Ribbit">
                  <p:embed/>
                </p:oleObj>
              </mc:Choice>
              <mc:Fallback>
                <p:oleObj name="Formula" r:id="rId23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890255" y="3494646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956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什么是“可学习的”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 smtClean="0">
                <a:latin typeface="+mn-lt"/>
                <a:ea typeface="+mn-ea"/>
              </a:rPr>
              <a:t>PAC</a:t>
            </a:r>
            <a:r>
              <a:rPr lang="zh-CN" altLang="en-US" sz="2000" dirty="0" smtClean="0">
                <a:latin typeface="+mn-ea"/>
                <a:ea typeface="+mn-ea"/>
              </a:rPr>
              <a:t>可学习性描述的是概念类  的性质，若考虑到对应学习算法  的</a:t>
            </a:r>
            <a:r>
              <a:rPr lang="zh-CN" altLang="en-US" sz="2000" dirty="0" smtClean="0">
                <a:solidFill>
                  <a:srgbClr val="FF0000"/>
                </a:solidFill>
                <a:latin typeface="+mn-ea"/>
                <a:ea typeface="+mn-ea"/>
              </a:rPr>
              <a:t>时间复杂度</a:t>
            </a:r>
            <a:r>
              <a:rPr lang="zh-CN" altLang="en-US" sz="2000" dirty="0" smtClean="0">
                <a:latin typeface="+mn-ea"/>
                <a:ea typeface="+mn-ea"/>
              </a:rPr>
              <a:t>，则有：</a:t>
            </a:r>
            <a:endParaRPr lang="en-US" altLang="zh-CN" sz="2000" dirty="0" smtClean="0">
              <a:latin typeface="+mn-ea"/>
              <a:ea typeface="+mn-ea"/>
            </a:endParaRPr>
          </a:p>
          <a:p>
            <a:pPr marL="0" indent="0">
              <a:buNone/>
            </a:pPr>
            <a:endParaRPr lang="en-US" altLang="zh-CN" sz="2400" b="1" dirty="0"/>
          </a:p>
          <a:p>
            <a:pPr marL="0" indent="0">
              <a:buNone/>
            </a:pPr>
            <a:r>
              <a:rPr lang="zh-CN" altLang="en-US" b="1" dirty="0" smtClean="0"/>
              <a:t>定义</a:t>
            </a:r>
            <a:r>
              <a:rPr lang="zh-CN" altLang="en-US" dirty="0" smtClean="0"/>
              <a:t> </a:t>
            </a:r>
            <a:r>
              <a:rPr lang="en-US" altLang="zh-CN" b="1" dirty="0" smtClean="0">
                <a:solidFill>
                  <a:srgbClr val="C00000"/>
                </a:solidFill>
              </a:rPr>
              <a:t>PAC</a:t>
            </a:r>
            <a:r>
              <a:rPr lang="zh-CN" altLang="en-US" b="1" dirty="0" smtClean="0">
                <a:solidFill>
                  <a:srgbClr val="C00000"/>
                </a:solidFill>
              </a:rPr>
              <a:t>学习算法</a:t>
            </a:r>
            <a:r>
              <a:rPr lang="en-US" altLang="zh-CN" b="1" dirty="0" smtClean="0">
                <a:solidFill>
                  <a:srgbClr val="C00000"/>
                </a:solidFill>
              </a:rPr>
              <a:t>(PAC Learning Algorithm)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r>
              <a:rPr lang="en-US" altLang="zh-CN" dirty="0" smtClean="0"/>
              <a:t>    </a:t>
            </a:r>
            <a:r>
              <a:rPr lang="zh-CN" altLang="en-US" sz="2000" dirty="0"/>
              <a:t>若</a:t>
            </a:r>
            <a:r>
              <a:rPr lang="zh-CN" altLang="en-US" sz="2000" dirty="0" smtClean="0"/>
              <a:t>学习算法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使概念类   为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可学习的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且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的运行时间也是多项式函数                                         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则称概念类   是高效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可学习</a:t>
            </a:r>
            <a:r>
              <a:rPr lang="en-US" altLang="zh-CN" sz="2000" dirty="0" smtClean="0"/>
              <a:t>(efficiently PAC learnable)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称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为概念类   的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学习算法。</a:t>
            </a:r>
            <a:endParaRPr lang="en-US" altLang="zh-CN" sz="20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/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508721"/>
              </p:ext>
            </p:extLst>
          </p:nvPr>
        </p:nvGraphicFramePr>
        <p:xfrm>
          <a:off x="960438" y="3366712"/>
          <a:ext cx="3819525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82" name="Formula" r:id="rId3" imgW="1856880" imgH="177840" progId="Equation.Ribbit">
                  <p:embed/>
                </p:oleObj>
              </mc:Choice>
              <mc:Fallback>
                <p:oleObj name="Formula" r:id="rId3" imgW="18568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0438" y="3366712"/>
                        <a:ext cx="3819525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9676398"/>
              </p:ext>
            </p:extLst>
          </p:nvPr>
        </p:nvGraphicFramePr>
        <p:xfrm>
          <a:off x="4389608" y="3885201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83" name="Formula" r:id="rId5" imgW="109440" imgH="161640" progId="Equation.Ribbit">
                  <p:embed/>
                </p:oleObj>
              </mc:Choice>
              <mc:Fallback>
                <p:oleObj name="Formula" r:id="rId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89608" y="3885201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5092925"/>
              </p:ext>
            </p:extLst>
          </p:nvPr>
        </p:nvGraphicFramePr>
        <p:xfrm>
          <a:off x="5682510" y="3887804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84" name="Formula" r:id="rId7" imgW="92880" imgH="161640" progId="Equation.Ribbit">
                  <p:embed/>
                </p:oleObj>
              </mc:Choice>
              <mc:Fallback>
                <p:oleObj name="Formula" r:id="rId7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82510" y="3887804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8682884"/>
              </p:ext>
            </p:extLst>
          </p:nvPr>
        </p:nvGraphicFramePr>
        <p:xfrm>
          <a:off x="2045051" y="2952481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85" name="Formula" r:id="rId9" imgW="109440" imgH="161640" progId="Equation.Ribbit">
                  <p:embed/>
                </p:oleObj>
              </mc:Choice>
              <mc:Fallback>
                <p:oleObj name="Formula" r:id="rId9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45051" y="2952481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0670511"/>
              </p:ext>
            </p:extLst>
          </p:nvPr>
        </p:nvGraphicFramePr>
        <p:xfrm>
          <a:off x="3339458" y="2945756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86" name="Formula" r:id="rId10" imgW="92880" imgH="161640" progId="Equation.Ribbit">
                  <p:embed/>
                </p:oleObj>
              </mc:Choice>
              <mc:Fallback>
                <p:oleObj name="Formula" r:id="rId10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39458" y="2945756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4970825"/>
              </p:ext>
            </p:extLst>
          </p:nvPr>
        </p:nvGraphicFramePr>
        <p:xfrm>
          <a:off x="5778554" y="2927542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87" name="Formula" r:id="rId11" imgW="109440" imgH="161640" progId="Equation.Ribbit">
                  <p:embed/>
                </p:oleObj>
              </mc:Choice>
              <mc:Fallback>
                <p:oleObj name="Formula" r:id="rId11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78554" y="2927542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1026598"/>
              </p:ext>
            </p:extLst>
          </p:nvPr>
        </p:nvGraphicFramePr>
        <p:xfrm>
          <a:off x="6345380" y="3416464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88" name="Formula" r:id="rId12" imgW="92880" imgH="161640" progId="Equation.Ribbit">
                  <p:embed/>
                </p:oleObj>
              </mc:Choice>
              <mc:Fallback>
                <p:oleObj name="Formula" r:id="rId12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45380" y="3416464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0062240"/>
              </p:ext>
            </p:extLst>
          </p:nvPr>
        </p:nvGraphicFramePr>
        <p:xfrm>
          <a:off x="3691363" y="1200101"/>
          <a:ext cx="192088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89" name="Formula" r:id="rId13" imgW="92880" imgH="161640" progId="Equation.Ribbit">
                  <p:embed/>
                </p:oleObj>
              </mc:Choice>
              <mc:Fallback>
                <p:oleObj name="Formula" r:id="rId13" imgW="92880" imgH="161640" progId="Equation.Ribbit">
                  <p:embed/>
                  <p:pic>
                    <p:nvPicPr>
                      <p:cNvPr id="22" name="对象 2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91363" y="1200101"/>
                        <a:ext cx="192088" cy="331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3163517"/>
              </p:ext>
            </p:extLst>
          </p:nvPr>
        </p:nvGraphicFramePr>
        <p:xfrm>
          <a:off x="7443869" y="1200101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90" name="Formula" r:id="rId14" imgW="109440" imgH="161640" progId="Equation.Ribbit">
                  <p:embed/>
                </p:oleObj>
              </mc:Choice>
              <mc:Fallback>
                <p:oleObj name="Formula" r:id="rId14" imgW="109440" imgH="161640" progId="Equation.Ribbit">
                  <p:embed/>
                  <p:pic>
                    <p:nvPicPr>
                      <p:cNvPr id="23" name="对象 2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43869" y="1200101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125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什么是“可学习的”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sz="2000" dirty="0" smtClean="0"/>
              <a:t>假定学习算法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处理每个样本的时间为常数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则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的时间复杂度等价于其样本复杂度</a:t>
            </a:r>
            <a:r>
              <a:rPr lang="en-US" altLang="zh-CN" sz="2000" dirty="0" smtClean="0"/>
              <a:t>. </a:t>
            </a:r>
            <a:r>
              <a:rPr lang="zh-CN" altLang="en-US" sz="2000" dirty="0" smtClean="0"/>
              <a:t>于是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我们对算法时间复杂度的分析可变为对样本复杂度的</a:t>
            </a:r>
            <a:r>
              <a:rPr lang="zh-CN" altLang="en-US" sz="2000" dirty="0"/>
              <a:t>分析</a:t>
            </a:r>
            <a:r>
              <a:rPr lang="en-US" altLang="zh-CN" sz="2000" dirty="0" smtClean="0"/>
              <a:t>.</a:t>
            </a: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0841570"/>
              </p:ext>
            </p:extLst>
          </p:nvPr>
        </p:nvGraphicFramePr>
        <p:xfrm>
          <a:off x="1884942" y="1325469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48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84942" y="1325469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1898471"/>
              </p:ext>
            </p:extLst>
          </p:nvPr>
        </p:nvGraphicFramePr>
        <p:xfrm>
          <a:off x="5622837" y="1321896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49" name="Formula" r:id="rId5" imgW="109440" imgH="161640" progId="Equation.Ribbit">
                  <p:embed/>
                </p:oleObj>
              </mc:Choice>
              <mc:Fallback>
                <p:oleObj name="Formula" r:id="rId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2837" y="1321896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内容占位符 2"/>
          <p:cNvSpPr txBox="1">
            <a:spLocks/>
          </p:cNvSpPr>
          <p:nvPr/>
        </p:nvSpPr>
        <p:spPr>
          <a:xfrm>
            <a:off x="260350" y="2709042"/>
            <a:ext cx="8616950" cy="1832309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zh-CN" altLang="en-US" sz="2400" b="1" dirty="0" smtClean="0"/>
              <a:t>定义</a:t>
            </a:r>
            <a:r>
              <a:rPr lang="zh-CN" altLang="en-US" sz="2400" dirty="0" smtClean="0"/>
              <a:t> </a:t>
            </a:r>
            <a:r>
              <a:rPr lang="zh-CN" altLang="en-US" sz="2400" b="1" dirty="0" smtClean="0">
                <a:solidFill>
                  <a:srgbClr val="C00000"/>
                </a:solidFill>
              </a:rPr>
              <a:t>样本复杂度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(Sample Complexity)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r>
              <a:rPr lang="zh-CN" altLang="en-US" dirty="0" smtClean="0"/>
              <a:t>    </a:t>
            </a:r>
            <a:r>
              <a:rPr lang="zh-CN" altLang="en-US" sz="2000" dirty="0" smtClean="0"/>
              <a:t>满足</a:t>
            </a:r>
            <a:r>
              <a:rPr lang="en-US" altLang="zh-CN" sz="2000" dirty="0" smtClean="0"/>
              <a:t>PAC</a:t>
            </a:r>
            <a:r>
              <a:rPr lang="zh-CN" altLang="en-US" sz="2000" dirty="0" smtClean="0"/>
              <a:t>学习算法   所需的                                  使概念类   为  中最小的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称为学习算法   的样本复杂度。</a:t>
            </a:r>
            <a:endParaRPr lang="zh-CN" altLang="en-US" sz="2000" dirty="0"/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743901"/>
              </p:ext>
            </p:extLst>
          </p:nvPr>
        </p:nvGraphicFramePr>
        <p:xfrm>
          <a:off x="3436046" y="3773628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50" name="Formula" r:id="rId6" imgW="109440" imgH="161640" progId="Equation.Ribbit">
                  <p:embed/>
                </p:oleObj>
              </mc:Choice>
              <mc:Fallback>
                <p:oleObj name="Formula" r:id="rId6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36046" y="3773628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0498445"/>
              </p:ext>
            </p:extLst>
          </p:nvPr>
        </p:nvGraphicFramePr>
        <p:xfrm>
          <a:off x="3917950" y="3273425"/>
          <a:ext cx="4502150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51" name="Formula" r:id="rId7" imgW="2189520" imgH="177840" progId="Equation.Ribbit">
                  <p:embed/>
                </p:oleObj>
              </mc:Choice>
              <mc:Fallback>
                <p:oleObj name="Formula" r:id="rId7" imgW="21895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17950" y="3273425"/>
                        <a:ext cx="4502150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6197493"/>
              </p:ext>
            </p:extLst>
          </p:nvPr>
        </p:nvGraphicFramePr>
        <p:xfrm>
          <a:off x="1391173" y="3842147"/>
          <a:ext cx="277813" cy="244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52" name="Formula" r:id="rId9" imgW="134640" imgH="119520" progId="Equation.Ribbit">
                  <p:embed/>
                </p:oleObj>
              </mc:Choice>
              <mc:Fallback>
                <p:oleObj name="Formula" r:id="rId9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391173" y="3842147"/>
                        <a:ext cx="277813" cy="244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1975853"/>
              </p:ext>
            </p:extLst>
          </p:nvPr>
        </p:nvGraphicFramePr>
        <p:xfrm>
          <a:off x="2776883" y="3306339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53" name="Formula" r:id="rId11" imgW="109440" imgH="161640" progId="Equation.Ribbit">
                  <p:embed/>
                </p:oleObj>
              </mc:Choice>
              <mc:Fallback>
                <p:oleObj name="Formula" r:id="rId11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76883" y="3306339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677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/>
              <a:t>什么是“可学习的”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4614111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en-US" altLang="zh-CN" dirty="0" smtClean="0"/>
              <a:t>PAC</a:t>
            </a:r>
            <a:r>
              <a:rPr lang="zh-CN" altLang="en-US" dirty="0" smtClean="0"/>
              <a:t>学习的意义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/>
              <a:t>给出了一</a:t>
            </a:r>
            <a:r>
              <a:rPr lang="zh-CN" altLang="en-US" dirty="0" smtClean="0"/>
              <a:t>个抽象地刻画</a:t>
            </a:r>
            <a:r>
              <a:rPr lang="zh-CN" altLang="en-US" dirty="0"/>
              <a:t>机器学习能力的</a:t>
            </a:r>
            <a:r>
              <a:rPr lang="zh-CN" altLang="en-US" dirty="0" smtClean="0"/>
              <a:t>框架</a:t>
            </a:r>
            <a:r>
              <a:rPr lang="en-US" altLang="zh-CN" dirty="0" smtClean="0"/>
              <a:t>, </a:t>
            </a:r>
            <a:r>
              <a:rPr lang="zh-CN" altLang="en-US" dirty="0" smtClean="0"/>
              <a:t>基于这个框架可以对很多重要问题进行理论探讨。</a:t>
            </a:r>
            <a:endParaRPr lang="en-US" altLang="zh-CN" dirty="0" smtClean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研究</a:t>
            </a:r>
            <a:r>
              <a:rPr lang="zh-CN" altLang="en-US" dirty="0"/>
              <a:t>某任务在什么样的条件下可学得较好的模型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/>
              <a:t>某算法在什么样的条件下可进行有效的学习？</a:t>
            </a:r>
            <a:endParaRPr lang="en-US" altLang="zh-CN" dirty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/>
              <a:t>需要多少训练样例才能获得较好的模型？</a:t>
            </a:r>
            <a:endParaRPr lang="en-US" altLang="zh-CN" dirty="0"/>
          </a:p>
          <a:p>
            <a:pPr lvl="1" indent="-342900">
              <a:lnSpc>
                <a:spcPct val="150000"/>
              </a:lnSpc>
              <a:spcBef>
                <a:spcPts val="1800"/>
              </a:spcBef>
              <a:buClr>
                <a:srgbClr val="16754D"/>
              </a:buClr>
            </a:pPr>
            <a:r>
              <a:rPr lang="zh-CN" altLang="en-US" dirty="0"/>
              <a:t>把对复杂算法的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时间复杂度</a:t>
            </a:r>
            <a:r>
              <a:rPr lang="zh-CN" altLang="en-US" dirty="0"/>
              <a:t>的分析转为对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样本复杂度</a:t>
            </a:r>
            <a:r>
              <a:rPr lang="zh-CN" altLang="en-US" dirty="0"/>
              <a:t>的</a:t>
            </a:r>
            <a:r>
              <a:rPr lang="zh-CN" altLang="en-US" dirty="0" smtClean="0"/>
              <a:t>分析</a:t>
            </a:r>
          </a:p>
          <a:p>
            <a:pPr marL="800100" lvl="2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endParaRPr lang="en-US" altLang="zh-CN" dirty="0" smtClean="0"/>
          </a:p>
          <a:p>
            <a:pPr marL="1085850" lvl="2" indent="-285750">
              <a:lnSpc>
                <a:spcPct val="150000"/>
              </a:lnSpc>
              <a:spcBef>
                <a:spcPts val="600"/>
              </a:spcBef>
            </a:pPr>
            <a:endParaRPr lang="zh-CN" altLang="en-US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185769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49" y="1158536"/>
            <a:ext cx="8732575" cy="4614111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假设空间    的复杂</a:t>
            </a:r>
            <a:r>
              <a:rPr lang="zh-CN" altLang="en-US" dirty="0"/>
              <a:t>度是</a:t>
            </a:r>
            <a:r>
              <a:rPr lang="zh-CN" altLang="en-US" dirty="0" smtClean="0"/>
              <a:t>影响可学习性的</a:t>
            </a:r>
            <a:r>
              <a:rPr lang="zh-CN" altLang="en-US" dirty="0"/>
              <a:t>重要因素</a:t>
            </a:r>
            <a:r>
              <a:rPr lang="zh-CN" altLang="en-US" dirty="0" smtClean="0"/>
              <a:t>之一</a:t>
            </a:r>
            <a:endParaRPr lang="en-US" altLang="zh-CN" dirty="0" smtClean="0"/>
          </a:p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endParaRPr lang="en-US" altLang="zh-CN" dirty="0"/>
          </a:p>
          <a:p>
            <a:pPr lvl="1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一般而言</a:t>
            </a:r>
            <a:r>
              <a:rPr lang="en-US" altLang="zh-CN" dirty="0" smtClean="0"/>
              <a:t>,     </a:t>
            </a:r>
            <a:r>
              <a:rPr lang="zh-CN" altLang="en-US" dirty="0" smtClean="0"/>
              <a:t>越大</a:t>
            </a:r>
            <a:r>
              <a:rPr lang="en-US" altLang="zh-CN" dirty="0" smtClean="0"/>
              <a:t>, </a:t>
            </a:r>
            <a:r>
              <a:rPr lang="zh-CN" altLang="en-US" dirty="0" smtClean="0"/>
              <a:t>其包含任意目标概念的可能性越大</a:t>
            </a:r>
            <a:r>
              <a:rPr lang="en-US" altLang="zh-CN" dirty="0" smtClean="0"/>
              <a:t>, </a:t>
            </a:r>
            <a:r>
              <a:rPr lang="zh-CN" altLang="en-US" dirty="0" smtClean="0"/>
              <a:t>但从中找到某个具体概念的难度也越大</a:t>
            </a:r>
            <a:r>
              <a:rPr lang="en-US" altLang="zh-CN" dirty="0" smtClean="0"/>
              <a:t>.</a:t>
            </a:r>
          </a:p>
          <a:p>
            <a:pPr lvl="1" indent="-342900">
              <a:lnSpc>
                <a:spcPct val="150000"/>
              </a:lnSpc>
              <a:spcBef>
                <a:spcPts val="600"/>
              </a:spcBef>
            </a:pPr>
            <a:r>
              <a:rPr lang="en-US" altLang="zh-CN" dirty="0" smtClean="0"/>
              <a:t>    </a:t>
            </a:r>
            <a:r>
              <a:rPr lang="zh-CN" altLang="en-US" dirty="0" smtClean="0"/>
              <a:t>有限时</a:t>
            </a:r>
            <a:r>
              <a:rPr lang="en-US" altLang="zh-CN" dirty="0" smtClean="0"/>
              <a:t>, </a:t>
            </a:r>
            <a:r>
              <a:rPr lang="zh-CN" altLang="en-US" dirty="0" smtClean="0"/>
              <a:t>我们称   为“有限假设空间”</a:t>
            </a:r>
            <a:r>
              <a:rPr lang="en-US" altLang="zh-CN" dirty="0" smtClean="0"/>
              <a:t>, </a:t>
            </a:r>
            <a:r>
              <a:rPr lang="zh-CN" altLang="en-US" dirty="0" smtClean="0"/>
              <a:t>否则称为“无限假设空间”</a:t>
            </a:r>
            <a:r>
              <a:rPr lang="en-US" altLang="zh-CN" dirty="0" smtClean="0"/>
              <a:t>.</a:t>
            </a:r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 smtClean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zh-CN" altLang="en-US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702743"/>
              </p:ext>
            </p:extLst>
          </p:nvPr>
        </p:nvGraphicFramePr>
        <p:xfrm>
          <a:off x="1846275" y="1337762"/>
          <a:ext cx="2932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91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46275" y="1337762"/>
                        <a:ext cx="2932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6354284"/>
              </p:ext>
            </p:extLst>
          </p:nvPr>
        </p:nvGraphicFramePr>
        <p:xfrm>
          <a:off x="2238967" y="2488979"/>
          <a:ext cx="269875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92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8967" y="2488979"/>
                        <a:ext cx="269875" cy="33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5402901"/>
              </p:ext>
            </p:extLst>
          </p:nvPr>
        </p:nvGraphicFramePr>
        <p:xfrm>
          <a:off x="1000885" y="3465591"/>
          <a:ext cx="39052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93" name="Formula" r:id="rId6" imgW="190800" imgH="177840" progId="Equation.Ribbit">
                  <p:embed/>
                </p:oleObj>
              </mc:Choice>
              <mc:Fallback>
                <p:oleObj name="Formula" r:id="rId6" imgW="1908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00885" y="3465591"/>
                        <a:ext cx="390525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5790754"/>
              </p:ext>
            </p:extLst>
          </p:nvPr>
        </p:nvGraphicFramePr>
        <p:xfrm>
          <a:off x="3097691" y="3480671"/>
          <a:ext cx="269875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94" name="Formula" r:id="rId8" imgW="132120" imgH="162720" progId="Equation.Ribbit">
                  <p:embed/>
                </p:oleObj>
              </mc:Choice>
              <mc:Fallback>
                <p:oleObj name="Formula" r:id="rId8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97691" y="3480671"/>
                        <a:ext cx="269875" cy="33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9782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4614111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假设空间    的复杂度是影响学习任务难度的重要因素之一</a:t>
            </a:r>
            <a:endParaRPr lang="en-US" altLang="zh-CN" dirty="0"/>
          </a:p>
          <a:p>
            <a:pPr lvl="1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恰</a:t>
            </a:r>
            <a:r>
              <a:rPr lang="en-US" altLang="zh-CN" dirty="0" smtClean="0"/>
              <a:t>PAC</a:t>
            </a:r>
            <a:r>
              <a:rPr lang="zh-CN" altLang="en-US" dirty="0" smtClean="0"/>
              <a:t>可学习</a:t>
            </a:r>
            <a:r>
              <a:rPr lang="en-US" altLang="zh-CN" dirty="0" smtClean="0"/>
              <a:t>(properly PAC learnable)</a:t>
            </a:r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dirty="0" smtClean="0"/>
              <a:t>假设空间   包含了学习算法   所有可能输出的假设</a:t>
            </a:r>
            <a:r>
              <a:rPr lang="en-US" altLang="zh-CN" dirty="0" smtClean="0"/>
              <a:t>, </a:t>
            </a:r>
            <a:r>
              <a:rPr lang="zh-CN" altLang="en-US" dirty="0" smtClean="0"/>
              <a:t>在</a:t>
            </a:r>
            <a:r>
              <a:rPr lang="en-US" altLang="zh-CN" dirty="0" smtClean="0"/>
              <a:t>PAC</a:t>
            </a:r>
            <a:r>
              <a:rPr lang="zh-CN" altLang="en-US" dirty="0" smtClean="0"/>
              <a:t>学习中假设空间与概念类完全相同</a:t>
            </a:r>
            <a:r>
              <a:rPr lang="en-US" altLang="zh-CN" dirty="0" smtClean="0"/>
              <a:t>, </a:t>
            </a:r>
            <a:r>
              <a:rPr lang="zh-CN" altLang="en-US" dirty="0" smtClean="0"/>
              <a:t>即          </a:t>
            </a:r>
            <a:r>
              <a:rPr lang="en-US" altLang="zh-CN" dirty="0" smtClean="0"/>
              <a:t>.</a:t>
            </a:r>
          </a:p>
          <a:p>
            <a:pPr marL="628650" lvl="1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sz="1800" dirty="0" smtClean="0"/>
              <a:t>直观地看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这意味着学习算法的能力与学习任务“恰好匹配”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即所有候选假设都来自概念类。</a:t>
            </a:r>
            <a:endParaRPr lang="en-US" altLang="zh-CN" sz="1800" dirty="0" smtClean="0"/>
          </a:p>
          <a:p>
            <a:pPr marL="628650" lvl="1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sz="1800" dirty="0" smtClean="0"/>
              <a:t>然而在现实应用中我们对概念类   通常一无所知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设计一个假设空间与概念类恰好相同的学习算法通常是不切实际的。</a:t>
            </a:r>
            <a:endParaRPr lang="en-US" altLang="zh-CN" sz="1800" dirty="0" smtClean="0"/>
          </a:p>
          <a:p>
            <a:pPr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/>
              <a:t>研究的重点：当假设空间与概念类不同的情形，即         </a:t>
            </a:r>
            <a:r>
              <a:rPr lang="zh-CN" altLang="en-US" dirty="0" smtClean="0"/>
              <a:t>时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 smtClean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dirty="0"/>
          </a:p>
          <a:p>
            <a:pPr marL="3429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zh-CN" altLang="en-US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1703388" y="2429563"/>
          <a:ext cx="26987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3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3388" y="2429563"/>
                        <a:ext cx="269875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/>
          </p:nvPr>
        </p:nvGraphicFramePr>
        <p:xfrm>
          <a:off x="3761450" y="2432738"/>
          <a:ext cx="2254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4" name="Formula" r:id="rId5" imgW="109440" imgH="161640" progId="Equation.Ribbit">
                  <p:embed/>
                </p:oleObj>
              </mc:Choice>
              <mc:Fallback>
                <p:oleObj name="Formula" r:id="rId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61450" y="2432738"/>
                        <a:ext cx="22542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343887"/>
              </p:ext>
            </p:extLst>
          </p:nvPr>
        </p:nvGraphicFramePr>
        <p:xfrm>
          <a:off x="3427615" y="2889094"/>
          <a:ext cx="868362" cy="33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5" name="Formula" r:id="rId7" imgW="421920" imgH="165240" progId="Equation.Ribbit">
                  <p:embed/>
                </p:oleObj>
              </mc:Choice>
              <mc:Fallback>
                <p:oleObj name="Formula" r:id="rId7" imgW="421920" imgH="165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27615" y="2889094"/>
                        <a:ext cx="868362" cy="33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/>
          </p:nvPr>
        </p:nvGraphicFramePr>
        <p:xfrm>
          <a:off x="1846275" y="1337762"/>
          <a:ext cx="2932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6" name="Formula" r:id="rId9" imgW="132120" imgH="162720" progId="Equation.Ribbit">
                  <p:embed/>
                </p:oleObj>
              </mc:Choice>
              <mc:Fallback>
                <p:oleObj name="Formula" r:id="rId9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46275" y="1337762"/>
                        <a:ext cx="2932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4672307"/>
              </p:ext>
            </p:extLst>
          </p:nvPr>
        </p:nvGraphicFramePr>
        <p:xfrm>
          <a:off x="4208246" y="4309900"/>
          <a:ext cx="192087" cy="331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7" name="Formula" r:id="rId10" imgW="92880" imgH="161640" progId="Equation.Ribbit">
                  <p:embed/>
                </p:oleObj>
              </mc:Choice>
              <mc:Fallback>
                <p:oleObj name="Formula" r:id="rId10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208246" y="4309900"/>
                        <a:ext cx="192087" cy="331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1874127"/>
              </p:ext>
            </p:extLst>
          </p:nvPr>
        </p:nvGraphicFramePr>
        <p:xfrm>
          <a:off x="6856875" y="5245505"/>
          <a:ext cx="86677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8" name="Formula" r:id="rId12" imgW="866775" imgH="323850" progId="Equation.Ribbit">
                  <p:embed/>
                </p:oleObj>
              </mc:Choice>
              <mc:Fallback>
                <p:oleObj name="Formula" r:id="rId12" imgW="866775" imgH="32385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856875" y="5245505"/>
                        <a:ext cx="866775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161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有限假设空间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可分情况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 smtClean="0"/>
              <a:t>   </a:t>
            </a:r>
            <a:r>
              <a:rPr lang="zh-CN" altLang="en-US" sz="2000" dirty="0" smtClean="0"/>
              <a:t>目标概念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</a:t>
            </a:r>
            <a:r>
              <a:rPr lang="zh-CN" altLang="en-US" sz="2000" dirty="0" smtClean="0"/>
              <a:t>属于假设空间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即         </a:t>
            </a:r>
            <a:r>
              <a:rPr lang="en-US" altLang="zh-CN" dirty="0" smtClean="0"/>
              <a:t>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altLang="zh-CN" dirty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18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2886102"/>
              </p:ext>
            </p:extLst>
          </p:nvPr>
        </p:nvGraphicFramePr>
        <p:xfrm>
          <a:off x="3377621" y="1854272"/>
          <a:ext cx="261530" cy="326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15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77621" y="1854272"/>
                        <a:ext cx="261530" cy="326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4312561"/>
              </p:ext>
            </p:extLst>
          </p:nvPr>
        </p:nvGraphicFramePr>
        <p:xfrm>
          <a:off x="1674657" y="1928878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16" name="Formula" r:id="rId5" imgW="71280" imgH="119520" progId="Equation.Ribbit">
                  <p:embed/>
                </p:oleObj>
              </mc:Choice>
              <mc:Fallback>
                <p:oleObj name="Formula" r:id="rId5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74657" y="1928878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1052147"/>
              </p:ext>
            </p:extLst>
          </p:nvPr>
        </p:nvGraphicFramePr>
        <p:xfrm>
          <a:off x="3988328" y="1854272"/>
          <a:ext cx="764298" cy="3158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17" name="Formula" r:id="rId7" imgW="379800" imgH="156240" progId="Equation.Ribbit">
                  <p:embed/>
                </p:oleObj>
              </mc:Choice>
              <mc:Fallback>
                <p:oleObj name="Formula" r:id="rId7" imgW="379800" imgH="156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88328" y="1854272"/>
                        <a:ext cx="764298" cy="3158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659958" y="2357944"/>
            <a:ext cx="7776376" cy="400752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2075" tIns="46038" rIns="92075" bIns="46038" anchor="ctr" anchorCtr="0">
            <a:spAutoFit/>
          </a:bodyPr>
          <a:lstStyle/>
          <a:p>
            <a:pPr marL="0" marR="0" lvl="0" indent="0" algn="ctr" defTabSz="91440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给定包含</a:t>
            </a:r>
            <a:r>
              <a:rPr kumimoji="1" lang="en-US" altLang="zh-CN" sz="2000" i="1" kern="0" dirty="0" smtClean="0">
                <a:solidFill>
                  <a:schemeClr val="bg1"/>
                </a:solidFill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m</a:t>
            </a: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个样例的训练集</a:t>
            </a:r>
            <a:r>
              <a:rPr kumimoji="1" lang="en-US" altLang="zh-CN" sz="2000" i="1" kern="0" dirty="0">
                <a:solidFill>
                  <a:schemeClr val="bg1"/>
                </a:solidFill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D</a:t>
            </a: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，如何找出满足误差参数的假设呢？</a:t>
            </a:r>
            <a:endParaRPr kumimoji="1" lang="en-US" altLang="zh-CN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alatino Linotype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内容占位符 2"/>
          <p:cNvSpPr txBox="1">
            <a:spLocks/>
          </p:cNvSpPr>
          <p:nvPr/>
        </p:nvSpPr>
        <p:spPr>
          <a:xfrm>
            <a:off x="260350" y="2965919"/>
            <a:ext cx="8460397" cy="2977207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</a:pPr>
            <a:r>
              <a:rPr lang="zh-CN" altLang="en-US" dirty="0" smtClean="0"/>
              <a:t>一种简单的学习策略</a:t>
            </a:r>
            <a:endParaRPr lang="en-US" altLang="zh-CN" dirty="0"/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1800" dirty="0" smtClean="0"/>
              <a:t>由于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存在于假设空间   中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因此任何在训练集 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上出现标记错误的假设肯定不是目标概念  </a:t>
            </a:r>
            <a:r>
              <a:rPr lang="en-US" altLang="zh-CN" sz="1800" dirty="0" smtClean="0"/>
              <a:t>.</a:t>
            </a:r>
          </a:p>
          <a:p>
            <a:pPr marL="342900" indent="-342900">
              <a:lnSpc>
                <a:spcPct val="16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1800" dirty="0"/>
              <a:t>保留</a:t>
            </a:r>
            <a:r>
              <a:rPr lang="zh-CN" altLang="en-US" sz="1800" dirty="0" smtClean="0"/>
              <a:t>与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一致</a:t>
            </a:r>
            <a:r>
              <a:rPr lang="zh-CN" altLang="en-US" sz="1800" dirty="0"/>
              <a:t>的</a:t>
            </a:r>
            <a:r>
              <a:rPr lang="zh-CN" altLang="en-US" sz="1800" dirty="0" smtClean="0"/>
              <a:t>假设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剔除与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不</a:t>
            </a:r>
            <a:r>
              <a:rPr lang="zh-CN" altLang="en-US" sz="1800" dirty="0"/>
              <a:t>一致的</a:t>
            </a:r>
            <a:r>
              <a:rPr lang="zh-CN" altLang="en-US" sz="1800" dirty="0" smtClean="0"/>
              <a:t>假设</a:t>
            </a:r>
            <a:r>
              <a:rPr lang="en-US" altLang="zh-CN" sz="1800" dirty="0"/>
              <a:t>.</a:t>
            </a:r>
          </a:p>
          <a:p>
            <a:pPr marL="342900" indent="-342900">
              <a:lnSpc>
                <a:spcPct val="16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1800" dirty="0"/>
              <a:t>若</a:t>
            </a:r>
            <a:r>
              <a:rPr lang="zh-CN" altLang="en-US" sz="1800" dirty="0" smtClean="0"/>
              <a:t>训练集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足够大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则</a:t>
            </a:r>
            <a:r>
              <a:rPr lang="zh-CN" altLang="en-US" sz="1800" dirty="0"/>
              <a:t>可不断</a:t>
            </a:r>
            <a:r>
              <a:rPr lang="zh-CN" altLang="en-US" sz="1800" dirty="0" smtClean="0"/>
              <a:t>借助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中</a:t>
            </a:r>
            <a:r>
              <a:rPr lang="zh-CN" altLang="en-US" sz="1800" dirty="0"/>
              <a:t>的样例剔除不一致的</a:t>
            </a:r>
            <a:r>
              <a:rPr lang="zh-CN" altLang="en-US" sz="1800" dirty="0" smtClean="0"/>
              <a:t>假设</a:t>
            </a:r>
            <a:r>
              <a:rPr lang="en-US" altLang="zh-CN" sz="1800" dirty="0" smtClean="0"/>
              <a:t>, </a:t>
            </a:r>
            <a:r>
              <a:rPr lang="zh-CN" altLang="en-US" sz="1800" dirty="0"/>
              <a:t>直到</a:t>
            </a:r>
            <a:r>
              <a:rPr lang="zh-CN" altLang="en-US" sz="1800" dirty="0" smtClean="0"/>
              <a:t>   中</a:t>
            </a:r>
            <a:r>
              <a:rPr lang="zh-CN" altLang="en-US" sz="1800" dirty="0"/>
              <a:t>仅剩下一个假设</a:t>
            </a:r>
            <a:r>
              <a:rPr lang="zh-CN" altLang="en-US" sz="1800" dirty="0" smtClean="0"/>
              <a:t>为止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这个</a:t>
            </a:r>
            <a:r>
              <a:rPr lang="zh-CN" altLang="en-US" sz="1800" dirty="0"/>
              <a:t>假设就是目标</a:t>
            </a:r>
            <a:r>
              <a:rPr lang="zh-CN" altLang="en-US" sz="1800" dirty="0" smtClean="0"/>
              <a:t>概念  </a:t>
            </a:r>
            <a:r>
              <a:rPr lang="en-US" altLang="zh-CN" sz="1800" dirty="0" smtClean="0"/>
              <a:t>.</a:t>
            </a:r>
            <a:endParaRPr lang="en-US" altLang="zh-CN" sz="1800" dirty="0"/>
          </a:p>
          <a:p>
            <a:pPr marL="800100" lvl="1" indent="-342900">
              <a:lnSpc>
                <a:spcPct val="150000"/>
              </a:lnSpc>
              <a:spcBef>
                <a:spcPts val="600"/>
              </a:spcBef>
            </a:pP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altLang="zh-CN" dirty="0" smtClean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18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20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054717"/>
              </p:ext>
            </p:extLst>
          </p:nvPr>
        </p:nvGraphicFramePr>
        <p:xfrm>
          <a:off x="1147940" y="3742979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18" name="Formula" r:id="rId9" imgW="71280" imgH="119520" progId="Equation.Ribbit">
                  <p:embed/>
                </p:oleObj>
              </mc:Choice>
              <mc:Fallback>
                <p:oleObj name="Formula" r:id="rId9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7940" y="3742979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5425373"/>
              </p:ext>
            </p:extLst>
          </p:nvPr>
        </p:nvGraphicFramePr>
        <p:xfrm>
          <a:off x="2921025" y="3709351"/>
          <a:ext cx="21997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19" name="Formula" r:id="rId10" imgW="132120" imgH="162720" progId="Equation.Ribbit">
                  <p:embed/>
                </p:oleObj>
              </mc:Choice>
              <mc:Fallback>
                <p:oleObj name="Formula" r:id="rId10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21025" y="3709351"/>
                        <a:ext cx="21997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4860528"/>
              </p:ext>
            </p:extLst>
          </p:nvPr>
        </p:nvGraphicFramePr>
        <p:xfrm>
          <a:off x="5374974" y="3713394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20" name="Formula" r:id="rId11" imgW="127080" imgH="155160" progId="Equation.Ribbit">
                  <p:embed/>
                </p:oleObj>
              </mc:Choice>
              <mc:Fallback>
                <p:oleObj name="Formula" r:id="rId1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374974" y="3713394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5042093"/>
              </p:ext>
            </p:extLst>
          </p:nvPr>
        </p:nvGraphicFramePr>
        <p:xfrm>
          <a:off x="1861855" y="4143907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21" name="Formula" r:id="rId13" imgW="71280" imgH="119520" progId="Equation.Ribbit">
                  <p:embed/>
                </p:oleObj>
              </mc:Choice>
              <mc:Fallback>
                <p:oleObj name="Formula" r:id="rId13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61855" y="4143907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676090"/>
              </p:ext>
            </p:extLst>
          </p:nvPr>
        </p:nvGraphicFramePr>
        <p:xfrm>
          <a:off x="1377107" y="4629118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22" name="Formula" r:id="rId14" imgW="127080" imgH="155160" progId="Equation.Ribbit">
                  <p:embed/>
                </p:oleObj>
              </mc:Choice>
              <mc:Fallback>
                <p:oleObj name="Formula" r:id="rId14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377107" y="4629118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595472"/>
              </p:ext>
            </p:extLst>
          </p:nvPr>
        </p:nvGraphicFramePr>
        <p:xfrm>
          <a:off x="3611871" y="4629118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23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611871" y="4629118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1462940"/>
              </p:ext>
            </p:extLst>
          </p:nvPr>
        </p:nvGraphicFramePr>
        <p:xfrm>
          <a:off x="1616969" y="5155232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24" name="Formula" r:id="rId16" imgW="127080" imgH="155160" progId="Equation.Ribbit">
                  <p:embed/>
                </p:oleObj>
              </mc:Choice>
              <mc:Fallback>
                <p:oleObj name="Formula" r:id="rId16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616969" y="5155232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0254340"/>
              </p:ext>
            </p:extLst>
          </p:nvPr>
        </p:nvGraphicFramePr>
        <p:xfrm>
          <a:off x="4074528" y="5142403"/>
          <a:ext cx="22171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25" name="Formula" r:id="rId17" imgW="127080" imgH="155160" progId="Equation.Ribbit">
                  <p:embed/>
                </p:oleObj>
              </mc:Choice>
              <mc:Fallback>
                <p:oleObj name="Formula" r:id="rId1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074528" y="5142403"/>
                        <a:ext cx="22171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8842140"/>
              </p:ext>
            </p:extLst>
          </p:nvPr>
        </p:nvGraphicFramePr>
        <p:xfrm>
          <a:off x="7674519" y="5141709"/>
          <a:ext cx="21997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26" name="Formula" r:id="rId18" imgW="132120" imgH="162720" progId="Equation.Ribbit">
                  <p:embed/>
                </p:oleObj>
              </mc:Choice>
              <mc:Fallback>
                <p:oleObj name="Formula" r:id="rId18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74519" y="5141709"/>
                        <a:ext cx="21997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657123"/>
              </p:ext>
            </p:extLst>
          </p:nvPr>
        </p:nvGraphicFramePr>
        <p:xfrm>
          <a:off x="4752625" y="5599627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827" name="Formula" r:id="rId19" imgW="71280" imgH="119520" progId="Equation.Ribbit">
                  <p:embed/>
                </p:oleObj>
              </mc:Choice>
              <mc:Fallback>
                <p:oleObj name="Formula" r:id="rId19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52625" y="5599627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0875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有限假设空间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7"/>
            <a:ext cx="8616950" cy="33339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通常情形下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由于训练集规模有限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假设空间   中可能存在不止一个与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一致的“等效”假设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对这些假等效假设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无法根据   来对它们的有优劣做进一步区分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endParaRPr lang="en-US" altLang="zh-CN" sz="2000" dirty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18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9529582"/>
              </p:ext>
            </p:extLst>
          </p:nvPr>
        </p:nvGraphicFramePr>
        <p:xfrm>
          <a:off x="5628805" y="1337853"/>
          <a:ext cx="256637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72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28805" y="1337853"/>
                        <a:ext cx="256637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699715" y="2710307"/>
            <a:ext cx="7800229" cy="400752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2075" tIns="46038" rIns="92075" bIns="46038" anchor="ctr" anchorCtr="0">
            <a:spAutoFit/>
          </a:bodyPr>
          <a:lstStyle/>
          <a:p>
            <a:pPr marL="0" marR="0" lvl="0" indent="0" algn="ctr" defTabSz="91440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到底需要多少样例才能学得目标概念</a:t>
            </a:r>
            <a:r>
              <a:rPr kumimoji="1" lang="en-US" altLang="zh-CN" sz="2000" i="1" kern="0" dirty="0" smtClean="0">
                <a:solidFill>
                  <a:schemeClr val="bg1"/>
                </a:solidFill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c</a:t>
            </a: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的有效近似呢？</a:t>
            </a:r>
            <a:endParaRPr kumimoji="1" lang="en-US" altLang="zh-CN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alatino Linotype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内容占位符 2"/>
          <p:cNvSpPr txBox="1">
            <a:spLocks/>
          </p:cNvSpPr>
          <p:nvPr/>
        </p:nvSpPr>
        <p:spPr>
          <a:xfrm>
            <a:off x="260350" y="3323649"/>
            <a:ext cx="8616950" cy="2977207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>
              <a:lnSpc>
                <a:spcPct val="150000"/>
              </a:lnSpc>
              <a:spcBef>
                <a:spcPts val="24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prstClr val="black"/>
                </a:solidFill>
              </a:rPr>
              <a:t>训练集</a:t>
            </a:r>
            <a:r>
              <a:rPr lang="en-US" altLang="zh-CN" sz="2000" dirty="0">
                <a:solidFill>
                  <a:prstClr val="black"/>
                </a:solidFill>
              </a:rPr>
              <a:t>   </a:t>
            </a:r>
            <a:r>
              <a:rPr lang="zh-CN" altLang="en-US" sz="2000" dirty="0">
                <a:solidFill>
                  <a:prstClr val="black"/>
                </a:solidFill>
              </a:rPr>
              <a:t>的规模使得学习算法   以概率</a:t>
            </a:r>
            <a:r>
              <a:rPr lang="en-US" altLang="zh-CN" sz="2000" dirty="0">
                <a:solidFill>
                  <a:prstClr val="black"/>
                </a:solidFill>
              </a:rPr>
              <a:t>        </a:t>
            </a:r>
            <a:r>
              <a:rPr lang="zh-CN" altLang="en-US" sz="2000" dirty="0">
                <a:solidFill>
                  <a:prstClr val="black"/>
                </a:solidFill>
              </a:rPr>
              <a:t>找到目标假设的  </a:t>
            </a:r>
            <a:r>
              <a:rPr lang="zh-CN" altLang="en-US" sz="2000" dirty="0" smtClean="0">
                <a:solidFill>
                  <a:prstClr val="black"/>
                </a:solidFill>
              </a:rPr>
              <a:t>近似</a:t>
            </a:r>
            <a:r>
              <a:rPr lang="en-US" altLang="zh-CN" sz="2000" dirty="0" smtClean="0">
                <a:solidFill>
                  <a:prstClr val="black"/>
                </a:solidFill>
              </a:rPr>
              <a:t>, </a:t>
            </a:r>
            <a:r>
              <a:rPr lang="zh-CN" altLang="en-US" sz="2000" dirty="0" smtClean="0">
                <a:solidFill>
                  <a:prstClr val="black"/>
                </a:solidFill>
              </a:rPr>
              <a:t>则：</a:t>
            </a:r>
            <a:endParaRPr lang="en-US" altLang="zh-CN" sz="1800" dirty="0"/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endParaRPr lang="en-US" altLang="zh-CN" sz="1800" dirty="0" smtClean="0"/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endParaRPr lang="en-US" altLang="zh-CN" sz="1800" dirty="0" smtClean="0"/>
          </a:p>
          <a:p>
            <a:pPr marL="342900" lvl="0" indent="-342900">
              <a:lnSpc>
                <a:spcPct val="150000"/>
              </a:lnSpc>
              <a:spcBef>
                <a:spcPts val="6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r>
              <a:rPr lang="zh-CN" altLang="en-US" sz="1800" dirty="0" smtClean="0"/>
              <a:t>可分情况下的有限假设空间   都是</a:t>
            </a:r>
            <a:r>
              <a:rPr lang="en-US" altLang="zh-CN" sz="1800" dirty="0" smtClean="0"/>
              <a:t>PAC</a:t>
            </a:r>
            <a:r>
              <a:rPr lang="zh-CN" altLang="en-US" sz="1800" dirty="0" smtClean="0"/>
              <a:t>可学习的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输出假设  的泛化误差随样例数目的增多而收敛到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 , </a:t>
            </a:r>
            <a:r>
              <a:rPr lang="zh-CN" altLang="en-US" sz="1800" dirty="0" smtClean="0"/>
              <a:t>收敛速率为        </a:t>
            </a:r>
            <a:r>
              <a:rPr lang="en-US" altLang="zh-CN" sz="1800" dirty="0" smtClean="0"/>
              <a:t>.</a:t>
            </a:r>
            <a:endParaRPr lang="en-US" altLang="zh-CN" dirty="0" smtClean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18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2000" dirty="0"/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4048614"/>
              </p:ext>
            </p:extLst>
          </p:nvPr>
        </p:nvGraphicFramePr>
        <p:xfrm>
          <a:off x="8447867" y="1357402"/>
          <a:ext cx="221709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73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447867" y="1357402"/>
                        <a:ext cx="221709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564167"/>
              </p:ext>
            </p:extLst>
          </p:nvPr>
        </p:nvGraphicFramePr>
        <p:xfrm>
          <a:off x="3444478" y="5003708"/>
          <a:ext cx="21997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74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44478" y="5003708"/>
                        <a:ext cx="21997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0107302"/>
              </p:ext>
            </p:extLst>
          </p:nvPr>
        </p:nvGraphicFramePr>
        <p:xfrm>
          <a:off x="6400521" y="1817042"/>
          <a:ext cx="221709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75" name="Formula" r:id="rId8" imgW="127080" imgH="155160" progId="Equation.Ribbit">
                  <p:embed/>
                </p:oleObj>
              </mc:Choice>
              <mc:Fallback>
                <p:oleObj name="Formula" r:id="rId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400521" y="1817042"/>
                        <a:ext cx="221709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657926"/>
              </p:ext>
            </p:extLst>
          </p:nvPr>
        </p:nvGraphicFramePr>
        <p:xfrm>
          <a:off x="6602646" y="4987140"/>
          <a:ext cx="141288" cy="261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76" name="Formula" r:id="rId9" imgW="86400" imgH="157680" progId="Equation.Ribbit">
                  <p:embed/>
                </p:oleObj>
              </mc:Choice>
              <mc:Fallback>
                <p:oleObj name="Formula" r:id="rId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02646" y="4987140"/>
                        <a:ext cx="141288" cy="261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3967600"/>
              </p:ext>
            </p:extLst>
          </p:nvPr>
        </p:nvGraphicFramePr>
        <p:xfrm>
          <a:off x="4245063" y="5358073"/>
          <a:ext cx="582613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77" name="Formula" r:id="rId11" imgW="350640" imgH="205920" progId="Equation.Ribbit">
                  <p:embed/>
                </p:oleObj>
              </mc:Choice>
              <mc:Fallback>
                <p:oleObj name="Formula" r:id="rId11" imgW="350640" imgH="2059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245063" y="5358073"/>
                        <a:ext cx="582613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8541772"/>
              </p:ext>
            </p:extLst>
          </p:nvPr>
        </p:nvGraphicFramePr>
        <p:xfrm>
          <a:off x="3021013" y="4010025"/>
          <a:ext cx="2701925" cy="684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78" name="Formula" r:id="rId13" imgW="1522800" imgH="384840" progId="Equation.Ribbit">
                  <p:embed/>
                </p:oleObj>
              </mc:Choice>
              <mc:Fallback>
                <p:oleObj name="Formula" r:id="rId13" imgW="1522800" imgH="384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021013" y="4010025"/>
                        <a:ext cx="2701925" cy="684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2476664"/>
              </p:ext>
            </p:extLst>
          </p:nvPr>
        </p:nvGraphicFramePr>
        <p:xfrm>
          <a:off x="1469906" y="3527408"/>
          <a:ext cx="221709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79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69906" y="3527408"/>
                        <a:ext cx="221709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6245840"/>
              </p:ext>
            </p:extLst>
          </p:nvPr>
        </p:nvGraphicFramePr>
        <p:xfrm>
          <a:off x="4033784" y="3503389"/>
          <a:ext cx="212725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80" name="Formula" r:id="rId16" imgW="109440" imgH="161640" progId="Equation.Ribbit">
                  <p:embed/>
                </p:oleObj>
              </mc:Choice>
              <mc:Fallback>
                <p:oleObj name="Formula" r:id="rId16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033784" y="3503389"/>
                        <a:ext cx="212725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0356631"/>
              </p:ext>
            </p:extLst>
          </p:nvPr>
        </p:nvGraphicFramePr>
        <p:xfrm>
          <a:off x="5078970" y="3484924"/>
          <a:ext cx="636588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81" name="Formula" r:id="rId18" imgW="329040" imgH="148680" progId="Equation.Ribbit">
                  <p:embed/>
                </p:oleObj>
              </mc:Choice>
              <mc:Fallback>
                <p:oleObj name="Formula" r:id="rId18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078970" y="3484924"/>
                        <a:ext cx="636588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1274900"/>
              </p:ext>
            </p:extLst>
          </p:nvPr>
        </p:nvGraphicFramePr>
        <p:xfrm>
          <a:off x="7556901" y="3551974"/>
          <a:ext cx="122237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82" name="Formula" r:id="rId20" imgW="63720" imgH="119520" progId="Equation.Ribbit">
                  <p:embed/>
                </p:oleObj>
              </mc:Choice>
              <mc:Fallback>
                <p:oleObj name="Formula" r:id="rId20" imgW="6372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556901" y="3551974"/>
                        <a:ext cx="122237" cy="233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2233124"/>
              </p:ext>
            </p:extLst>
          </p:nvPr>
        </p:nvGraphicFramePr>
        <p:xfrm>
          <a:off x="2767696" y="5399348"/>
          <a:ext cx="147637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83" name="Formula" r:id="rId22" imgW="76320" imgH="155160" progId="Equation.Ribbit">
                  <p:embed/>
                </p:oleObj>
              </mc:Choice>
              <mc:Fallback>
                <p:oleObj name="Formula" r:id="rId22" imgW="7632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767696" y="5399348"/>
                        <a:ext cx="147637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6896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有限假设空间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230823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不可分情况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 smtClean="0"/>
              <a:t>   对于较困难的学习问题</a:t>
            </a:r>
            <a:r>
              <a:rPr lang="en-US" altLang="zh-CN" dirty="0" smtClean="0"/>
              <a:t>, </a:t>
            </a:r>
            <a:r>
              <a:rPr lang="zh-CN" altLang="en-US" dirty="0" smtClean="0"/>
              <a:t>目标概念</a:t>
            </a:r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zh-CN" altLang="en-US" b="1" dirty="0" smtClean="0">
                <a:solidFill>
                  <a:srgbClr val="FF0000"/>
                </a:solidFill>
              </a:rPr>
              <a:t>不</a:t>
            </a:r>
            <a:r>
              <a:rPr lang="zh-CN" altLang="en-US" dirty="0" smtClean="0"/>
              <a:t>属于假设空间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即假定对于任何                         </a:t>
            </a:r>
            <a:r>
              <a:rPr lang="en-US" altLang="zh-CN" dirty="0" smtClean="0"/>
              <a:t>,    </a:t>
            </a:r>
            <a:r>
              <a:rPr lang="zh-CN" altLang="en-US" dirty="0" smtClean="0"/>
              <a:t>中的任何一个假设都会在训练集上出现或多或少的错误</a:t>
            </a:r>
            <a:r>
              <a:rPr lang="en-US" altLang="zh-CN" dirty="0" smtClean="0"/>
              <a:t>.</a:t>
            </a:r>
            <a:endParaRPr lang="en-US" altLang="zh-CN" sz="18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4991506"/>
              </p:ext>
            </p:extLst>
          </p:nvPr>
        </p:nvGraphicFramePr>
        <p:xfrm>
          <a:off x="6925456" y="1839595"/>
          <a:ext cx="2932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10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25456" y="1839595"/>
                        <a:ext cx="2932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0370054"/>
              </p:ext>
            </p:extLst>
          </p:nvPr>
        </p:nvGraphicFramePr>
        <p:xfrm>
          <a:off x="4776742" y="1904651"/>
          <a:ext cx="1571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11" name="Formula" r:id="rId5" imgW="71280" imgH="119520" progId="Equation.Ribbit">
                  <p:embed/>
                </p:oleObj>
              </mc:Choice>
              <mc:Fallback>
                <p:oleObj name="Formula" r:id="rId5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76742" y="1904651"/>
                        <a:ext cx="1571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/>
          </p:nvPr>
        </p:nvGraphicFramePr>
        <p:xfrm>
          <a:off x="1226521" y="2255972"/>
          <a:ext cx="2368550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12" name="Formula" r:id="rId7" imgW="1062000" imgH="207360" progId="Equation.Ribbit">
                  <p:embed/>
                </p:oleObj>
              </mc:Choice>
              <mc:Fallback>
                <p:oleObj name="Formula" r:id="rId7" imgW="1062000" imgH="207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26521" y="2255972"/>
                        <a:ext cx="2368550" cy="466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4465316"/>
              </p:ext>
            </p:extLst>
          </p:nvPr>
        </p:nvGraphicFramePr>
        <p:xfrm>
          <a:off x="3853084" y="2340404"/>
          <a:ext cx="2932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13" name="Formula" r:id="rId9" imgW="132120" imgH="162720" progId="Equation.Ribbit">
                  <p:embed/>
                </p:oleObj>
              </mc:Choice>
              <mc:Fallback>
                <p:oleObj name="Formula" r:id="rId9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53084" y="2340404"/>
                        <a:ext cx="2932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内容占位符 2"/>
          <p:cNvSpPr txBox="1">
            <a:spLocks/>
          </p:cNvSpPr>
          <p:nvPr/>
        </p:nvSpPr>
        <p:spPr>
          <a:xfrm>
            <a:off x="260350" y="3384901"/>
            <a:ext cx="8616950" cy="3119265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b="1" dirty="0" smtClean="0"/>
              <a:t>定理</a:t>
            </a:r>
            <a:r>
              <a:rPr lang="en-US" altLang="zh-CN" b="1" dirty="0" smtClean="0"/>
              <a:t>12.1</a:t>
            </a:r>
            <a:endParaRPr lang="zh-CN" altLang="en-US" b="1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zh-CN" altLang="en-US" dirty="0" smtClean="0"/>
              <a:t>   若   为</a:t>
            </a:r>
            <a:r>
              <a:rPr lang="zh-CN" altLang="en-US" dirty="0"/>
              <a:t>有限</a:t>
            </a:r>
            <a:r>
              <a:rPr lang="zh-CN" altLang="en-US" dirty="0" smtClean="0"/>
              <a:t>假设空间             </a:t>
            </a:r>
            <a:r>
              <a:rPr lang="en-US" altLang="zh-CN" dirty="0" smtClean="0"/>
              <a:t>,</a:t>
            </a:r>
            <a:r>
              <a:rPr lang="zh-CN" altLang="en-US" dirty="0" smtClean="0"/>
              <a:t>则对任意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有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altLang="zh-CN" dirty="0" smtClean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1800" dirty="0" smtClean="0"/>
          </a:p>
          <a:p>
            <a:pPr marL="0" indent="0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None/>
            </a:pPr>
            <a:endParaRPr lang="zh-CN" altLang="en-US" sz="2000" dirty="0"/>
          </a:p>
        </p:txBody>
      </p:sp>
      <p:graphicFrame>
        <p:nvGraphicFramePr>
          <p:cNvPr id="26" name="对象 25"/>
          <p:cNvGraphicFramePr>
            <a:graphicFrameLocks noChangeAspect="1"/>
          </p:cNvGraphicFramePr>
          <p:nvPr>
            <p:extLst/>
          </p:nvPr>
        </p:nvGraphicFramePr>
        <p:xfrm>
          <a:off x="3216001" y="4086116"/>
          <a:ext cx="119380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14" name="Formula" r:id="rId10" imgW="615960" imgH="160200" progId="Equation.Ribbit">
                  <p:embed/>
                </p:oleObj>
              </mc:Choice>
              <mc:Fallback>
                <p:oleObj name="Formula" r:id="rId10" imgW="61596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216001" y="4086116"/>
                        <a:ext cx="1193800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/>
          </p:nvPr>
        </p:nvGraphicFramePr>
        <p:xfrm>
          <a:off x="5691340" y="4089495"/>
          <a:ext cx="805867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15" name="Formula" r:id="rId12" imgW="398880" imgH="157680" progId="Equation.Ribbit">
                  <p:embed/>
                </p:oleObj>
              </mc:Choice>
              <mc:Fallback>
                <p:oleObj name="Formula" r:id="rId12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91340" y="4089495"/>
                        <a:ext cx="805867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/>
          </p:nvPr>
        </p:nvGraphicFramePr>
        <p:xfrm>
          <a:off x="954536" y="4096772"/>
          <a:ext cx="25663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16" name="Formula" r:id="rId14" imgW="132120" imgH="162720" progId="Equation.Ribbit">
                  <p:embed/>
                </p:oleObj>
              </mc:Choice>
              <mc:Fallback>
                <p:oleObj name="Formula" r:id="rId14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54536" y="4096772"/>
                        <a:ext cx="25663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1928687"/>
              </p:ext>
            </p:extLst>
          </p:nvPr>
        </p:nvGraphicFramePr>
        <p:xfrm>
          <a:off x="2095518" y="4684032"/>
          <a:ext cx="5041900" cy="671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17" name="Formula" r:id="rId15" imgW="2895840" imgH="384840" progId="Equation.Ribbit">
                  <p:embed/>
                </p:oleObj>
              </mc:Choice>
              <mc:Fallback>
                <p:oleObj name="Formula" r:id="rId15" imgW="2895840" imgH="384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95518" y="4684032"/>
                        <a:ext cx="5041900" cy="671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469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纲要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dirty="0" smtClean="0"/>
              <a:t>概述</a:t>
            </a:r>
            <a:endParaRPr lang="en-US" altLang="zh-CN" dirty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关注的问题</a:t>
            </a:r>
            <a:endParaRPr lang="en-US" altLang="zh-CN" dirty="0" smtClean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一些概念及记号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 smtClean="0"/>
              <a:t>可学习性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什么是“学习”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什么是“可学习的”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假设空间复杂性对可学习性的影响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有限假设空间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无限假设空间：基于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维的分析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无限假设空间：基于</a:t>
            </a:r>
            <a:r>
              <a:rPr lang="en-US" altLang="zh-CN" dirty="0" err="1" smtClean="0"/>
              <a:t>Rademacher</a:t>
            </a:r>
            <a:r>
              <a:rPr lang="zh-CN" altLang="en-US" dirty="0" smtClean="0"/>
              <a:t>复杂度的分析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/>
              <a:t>稳定性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87409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有限假设空间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7"/>
            <a:ext cx="8616950" cy="24907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</a:pPr>
            <a:r>
              <a:rPr lang="zh-CN" altLang="en-US" dirty="0" smtClean="0"/>
              <a:t>不可分情况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dirty="0" smtClean="0"/>
              <a:t>   </a:t>
            </a:r>
            <a:r>
              <a:rPr lang="zh-CN" altLang="en-US" sz="2000" dirty="0" smtClean="0"/>
              <a:t>定理</a:t>
            </a:r>
            <a:r>
              <a:rPr lang="en-US" altLang="zh-CN" sz="2000" dirty="0" smtClean="0"/>
              <a:t>12.1</a:t>
            </a:r>
            <a:r>
              <a:rPr lang="zh-CN" altLang="en-US" sz="2000" dirty="0"/>
              <a:t>表明</a:t>
            </a:r>
            <a:r>
              <a:rPr lang="zh-CN" altLang="en-US" sz="2000" dirty="0" smtClean="0"/>
              <a:t>在有限假设集的情况下，当样本大小    足够大时， 的经验误差是其泛化误差很好的近似。此时尽管         ，若能找到   中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泛化误差最小的假设</a:t>
            </a:r>
            <a:r>
              <a:rPr lang="zh-CN" altLang="en-US" sz="2000" dirty="0" smtClean="0"/>
              <a:t>也不失为一个较好的选择。定理</a:t>
            </a:r>
            <a:r>
              <a:rPr lang="en-US" altLang="zh-CN" sz="2000" dirty="0" smtClean="0"/>
              <a:t>12.1</a:t>
            </a:r>
            <a:r>
              <a:rPr lang="zh-CN" altLang="en-US" sz="2000" dirty="0" smtClean="0"/>
              <a:t>实际上指出了一种通用的学习原则：</a:t>
            </a: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219855"/>
              </p:ext>
            </p:extLst>
          </p:nvPr>
        </p:nvGraphicFramePr>
        <p:xfrm>
          <a:off x="6993983" y="2333088"/>
          <a:ext cx="263028" cy="328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83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6" name="对象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93983" y="2333088"/>
                        <a:ext cx="263028" cy="328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2843802"/>
              </p:ext>
            </p:extLst>
          </p:nvPr>
        </p:nvGraphicFramePr>
        <p:xfrm>
          <a:off x="6337299" y="1893430"/>
          <a:ext cx="334011" cy="294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84" name="Formula" r:id="rId5" imgW="134640" imgH="119520" progId="Equation.Ribbit">
                  <p:embed/>
                </p:oleObj>
              </mc:Choice>
              <mc:Fallback>
                <p:oleObj name="Formula" r:id="rId5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37299" y="1893430"/>
                        <a:ext cx="334011" cy="2947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5363454"/>
              </p:ext>
            </p:extLst>
          </p:nvPr>
        </p:nvGraphicFramePr>
        <p:xfrm>
          <a:off x="4968201" y="2299836"/>
          <a:ext cx="755766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85" name="Formula" r:id="rId7" imgW="379800" imgH="196920" progId="Equation.Ribbit">
                  <p:embed/>
                </p:oleObj>
              </mc:Choice>
              <mc:Fallback>
                <p:oleObj name="Formula" r:id="rId7" imgW="379800" imgH="1969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68201" y="2299836"/>
                        <a:ext cx="755766" cy="392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852159"/>
              </p:ext>
            </p:extLst>
          </p:nvPr>
        </p:nvGraphicFramePr>
        <p:xfrm>
          <a:off x="7827703" y="1878056"/>
          <a:ext cx="169141" cy="3100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86" name="Formula" r:id="rId9" imgW="86400" imgH="157680" progId="Equation.Ribbit">
                  <p:embed/>
                </p:oleObj>
              </mc:Choice>
              <mc:Fallback>
                <p:oleObj name="Formula" r:id="rId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827703" y="1878056"/>
                        <a:ext cx="169141" cy="3100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540327" y="3866499"/>
            <a:ext cx="8046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经验风险最小化</a:t>
            </a:r>
            <a:r>
              <a:rPr lang="zh-CN" altLang="en-US" dirty="0">
                <a:solidFill>
                  <a:srgbClr val="FF0000"/>
                </a:solidFill>
              </a:rPr>
              <a:t>（</a:t>
            </a:r>
            <a:r>
              <a:rPr lang="en-US" altLang="zh-CN" dirty="0">
                <a:solidFill>
                  <a:srgbClr val="FF0000"/>
                </a:solidFill>
              </a:rPr>
              <a:t>Empirical Risk Minimization</a:t>
            </a:r>
            <a:r>
              <a:rPr lang="zh-CN" altLang="en-US" dirty="0">
                <a:solidFill>
                  <a:srgbClr val="FF0000"/>
                </a:solidFill>
              </a:rPr>
              <a:t>，</a:t>
            </a:r>
            <a:r>
              <a:rPr lang="en-US" altLang="zh-CN" dirty="0">
                <a:solidFill>
                  <a:srgbClr val="FF0000"/>
                </a:solidFill>
              </a:rPr>
              <a:t>ERM</a:t>
            </a:r>
            <a:r>
              <a:rPr lang="zh-CN" altLang="en-US" dirty="0">
                <a:solidFill>
                  <a:srgbClr val="FF0000"/>
                </a:solidFill>
              </a:rPr>
              <a:t>）</a:t>
            </a:r>
            <a:r>
              <a:rPr lang="zh-CN" altLang="en-US" b="1" dirty="0" smtClean="0">
                <a:solidFill>
                  <a:srgbClr val="FF0000"/>
                </a:solidFill>
              </a:rPr>
              <a:t>原则：</a:t>
            </a:r>
            <a:endParaRPr lang="en-US" altLang="zh-CN" b="1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r>
              <a:rPr lang="zh-CN" altLang="en-US" dirty="0" smtClean="0"/>
              <a:t>令   表示</a:t>
            </a:r>
            <a:r>
              <a:rPr lang="zh-CN" altLang="en-US" dirty="0"/>
              <a:t>学习</a:t>
            </a:r>
            <a:r>
              <a:rPr lang="zh-CN" altLang="en-US" dirty="0" smtClean="0"/>
              <a:t>算法    输出</a:t>
            </a:r>
            <a:r>
              <a:rPr lang="zh-CN" altLang="en-US" dirty="0"/>
              <a:t>的假设</a:t>
            </a:r>
            <a:r>
              <a:rPr lang="en-US" altLang="zh-CN" dirty="0"/>
              <a:t>, </a:t>
            </a:r>
            <a:r>
              <a:rPr lang="zh-CN" altLang="en-US" dirty="0"/>
              <a:t>若   满足</a:t>
            </a:r>
          </a:p>
          <a:p>
            <a:r>
              <a:rPr lang="zh-CN" altLang="en-US" dirty="0"/>
              <a:t>                 </a:t>
            </a:r>
          </a:p>
          <a:p>
            <a:r>
              <a:rPr lang="zh-CN" altLang="en-US" dirty="0"/>
              <a:t>       </a:t>
            </a:r>
            <a:endParaRPr lang="en-US" altLang="zh-CN" dirty="0" smtClean="0"/>
          </a:p>
          <a:p>
            <a:endParaRPr lang="zh-CN" altLang="en-US" dirty="0"/>
          </a:p>
          <a:p>
            <a:r>
              <a:rPr lang="zh-CN" altLang="en-US" dirty="0"/>
              <a:t>则称   为满足经验风险最小化原则的算法</a:t>
            </a:r>
            <a:r>
              <a:rPr lang="en-US" altLang="zh-CN" dirty="0"/>
              <a:t>.</a:t>
            </a:r>
          </a:p>
          <a:p>
            <a:endParaRPr lang="zh-CN" altLang="en-US" dirty="0"/>
          </a:p>
        </p:txBody>
      </p:sp>
      <p:graphicFrame>
        <p:nvGraphicFramePr>
          <p:cNvPr id="36" name="对象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0889368"/>
              </p:ext>
            </p:extLst>
          </p:nvPr>
        </p:nvGraphicFramePr>
        <p:xfrm>
          <a:off x="897659" y="4479737"/>
          <a:ext cx="169141" cy="3100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87" name="Formula" r:id="rId11" imgW="86400" imgH="157680" progId="Equation.Ribbit">
                  <p:embed/>
                </p:oleObj>
              </mc:Choice>
              <mc:Fallback>
                <p:oleObj name="Formula" r:id="rId11" imgW="86400" imgH="157680" progId="Equation.Ribbit">
                  <p:embed/>
                  <p:pic>
                    <p:nvPicPr>
                      <p:cNvPr id="8" name="对象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97659" y="4479737"/>
                        <a:ext cx="169141" cy="3100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对象 3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980669"/>
              </p:ext>
            </p:extLst>
          </p:nvPr>
        </p:nvGraphicFramePr>
        <p:xfrm>
          <a:off x="2514260" y="4473296"/>
          <a:ext cx="214312" cy="31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88" name="Formula" r:id="rId12" imgW="109440" imgH="161640" progId="Equation.Ribbit">
                  <p:embed/>
                </p:oleObj>
              </mc:Choice>
              <mc:Fallback>
                <p:oleObj name="Formula" r:id="rId12" imgW="109440" imgH="161640" progId="Equation.Ribbit">
                  <p:embed/>
                  <p:pic>
                    <p:nvPicPr>
                      <p:cNvPr id="13" name="对象 12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514260" y="4473296"/>
                        <a:ext cx="214312" cy="31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对象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450841"/>
              </p:ext>
            </p:extLst>
          </p:nvPr>
        </p:nvGraphicFramePr>
        <p:xfrm>
          <a:off x="3378957" y="4890474"/>
          <a:ext cx="2352831" cy="5287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89" name="Formula" r:id="rId14" imgW="1197720" imgH="269280" progId="Equation.Ribbit">
                  <p:embed/>
                </p:oleObj>
              </mc:Choice>
              <mc:Fallback>
                <p:oleObj name="Formula" r:id="rId14" imgW="1197720" imgH="269280" progId="Equation.Ribbit">
                  <p:embed/>
                  <p:pic>
                    <p:nvPicPr>
                      <p:cNvPr id="12" name="对象 11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378957" y="4890474"/>
                        <a:ext cx="2352831" cy="5287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对象 3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1533223"/>
              </p:ext>
            </p:extLst>
          </p:nvPr>
        </p:nvGraphicFramePr>
        <p:xfrm>
          <a:off x="4377014" y="4467996"/>
          <a:ext cx="178359" cy="324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90" name="Formula" r:id="rId16" imgW="86400" imgH="157680" progId="Equation.Ribbit">
                  <p:embed/>
                </p:oleObj>
              </mc:Choice>
              <mc:Fallback>
                <p:oleObj name="Formula" r:id="rId16" imgW="86400" imgH="157680" progId="Equation.Ribbit">
                  <p:embed/>
                  <p:pic>
                    <p:nvPicPr>
                      <p:cNvPr id="17" name="对象 16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377014" y="4467996"/>
                        <a:ext cx="178359" cy="3247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对象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8514428"/>
              </p:ext>
            </p:extLst>
          </p:nvPr>
        </p:nvGraphicFramePr>
        <p:xfrm>
          <a:off x="1116558" y="5552902"/>
          <a:ext cx="236849" cy="3491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691" name="Formula" r:id="rId18" imgW="109440" imgH="161640" progId="Equation.Ribbit">
                  <p:embed/>
                </p:oleObj>
              </mc:Choice>
              <mc:Fallback>
                <p:oleObj name="Formula" r:id="rId18" imgW="109440" imgH="161640" progId="Equation.Ribbit">
                  <p:embed/>
                  <p:pic>
                    <p:nvPicPr>
                      <p:cNvPr id="19" name="对象 18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16558" y="5552902"/>
                        <a:ext cx="236849" cy="3491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7359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有限假设空间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在         时，可以把</a:t>
            </a:r>
            <a:r>
              <a:rPr lang="en-US" altLang="zh-CN" dirty="0" smtClean="0"/>
              <a:t>PAC</a:t>
            </a:r>
            <a:r>
              <a:rPr lang="zh-CN" altLang="en-US" dirty="0" smtClean="0"/>
              <a:t>学习的定义做如下推广：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342900" indent="-342900"/>
            <a:r>
              <a:rPr lang="zh-CN" altLang="en-US" dirty="0" smtClean="0"/>
              <a:t>定理</a:t>
            </a:r>
            <a:r>
              <a:rPr lang="en-US" altLang="zh-CN" dirty="0" smtClean="0"/>
              <a:t>12.1</a:t>
            </a:r>
            <a:r>
              <a:rPr lang="zh-CN" altLang="en-US" dirty="0" smtClean="0"/>
              <a:t>说明有限假设集是不可知</a:t>
            </a:r>
            <a:r>
              <a:rPr lang="en-US" altLang="zh-CN" dirty="0" smtClean="0"/>
              <a:t>PAC</a:t>
            </a:r>
            <a:r>
              <a:rPr lang="zh-CN" altLang="en-US" dirty="0" smtClean="0"/>
              <a:t>可学习的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329140" y="2031574"/>
            <a:ext cx="8548160" cy="2693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/>
              <a:t>定义</a:t>
            </a:r>
            <a:r>
              <a:rPr lang="zh-CN" altLang="en-US" sz="2000" dirty="0"/>
              <a:t> </a:t>
            </a:r>
            <a:r>
              <a:rPr lang="zh-CN" altLang="en-US" sz="2000" b="1" dirty="0">
                <a:solidFill>
                  <a:srgbClr val="C00000"/>
                </a:solidFill>
              </a:rPr>
              <a:t>不可知</a:t>
            </a:r>
            <a:r>
              <a:rPr lang="en-US" altLang="zh-CN" sz="2000" b="1" dirty="0">
                <a:solidFill>
                  <a:srgbClr val="C00000"/>
                </a:solidFill>
              </a:rPr>
              <a:t>PAC</a:t>
            </a:r>
            <a:r>
              <a:rPr lang="zh-CN" altLang="en-US" sz="2000" b="1" dirty="0">
                <a:solidFill>
                  <a:srgbClr val="C00000"/>
                </a:solidFill>
              </a:rPr>
              <a:t>可学习</a:t>
            </a:r>
            <a:r>
              <a:rPr lang="en-US" altLang="zh-CN" sz="2000" b="1" dirty="0">
                <a:solidFill>
                  <a:srgbClr val="C00000"/>
                </a:solidFill>
              </a:rPr>
              <a:t>(agnostic PAC Learnable)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dirty="0"/>
              <a:t>    </a:t>
            </a:r>
            <a:r>
              <a:rPr lang="zh-CN" altLang="en-US" dirty="0"/>
              <a:t>令</a:t>
            </a:r>
            <a:r>
              <a:rPr lang="en-US" altLang="zh-CN" dirty="0"/>
              <a:t>    </a:t>
            </a:r>
            <a:r>
              <a:rPr lang="zh-CN" altLang="en-US" dirty="0"/>
              <a:t>表示从分布</a:t>
            </a:r>
            <a:r>
              <a:rPr lang="en-US" altLang="zh-CN" dirty="0"/>
              <a:t>   </a:t>
            </a:r>
            <a:r>
              <a:rPr lang="zh-CN" altLang="en-US" dirty="0"/>
              <a:t>中独立同分布采样得到的样例数目</a:t>
            </a:r>
            <a:r>
              <a:rPr lang="en-US" altLang="zh-CN" dirty="0"/>
              <a:t>,                  , </a:t>
            </a:r>
            <a:r>
              <a:rPr lang="zh-CN" altLang="en-US" dirty="0" smtClean="0"/>
              <a:t>对</a:t>
            </a:r>
            <a:r>
              <a:rPr lang="zh-CN" altLang="en-US" dirty="0"/>
              <a:t>所有分布   </a:t>
            </a:r>
            <a:r>
              <a:rPr lang="en-US" altLang="zh-CN" dirty="0"/>
              <a:t>,</a:t>
            </a:r>
            <a:r>
              <a:rPr lang="zh-CN" altLang="en-US" dirty="0"/>
              <a:t>若存在学习算法</a:t>
            </a:r>
            <a:r>
              <a:rPr lang="en-US" altLang="zh-CN" dirty="0"/>
              <a:t>   </a:t>
            </a:r>
            <a:r>
              <a:rPr lang="zh-CN" altLang="en-US" dirty="0"/>
              <a:t>和</a:t>
            </a:r>
            <a:r>
              <a:rPr lang="zh-CN" altLang="en-US" dirty="0" smtClean="0"/>
              <a:t>多项式函数</a:t>
            </a:r>
            <a:r>
              <a:rPr lang="en-US" altLang="zh-CN" dirty="0" smtClean="0"/>
              <a:t>                  </a:t>
            </a:r>
            <a:r>
              <a:rPr lang="en-US" altLang="zh-CN" dirty="0"/>
              <a:t>, </a:t>
            </a:r>
            <a:r>
              <a:rPr lang="zh-CN" altLang="en-US" dirty="0"/>
              <a:t>使得</a:t>
            </a:r>
            <a:r>
              <a:rPr lang="zh-CN" altLang="en-US" dirty="0" smtClean="0"/>
              <a:t>对于任何                                                     </a:t>
            </a:r>
            <a:r>
              <a:rPr lang="en-US" altLang="zh-CN" dirty="0"/>
              <a:t>,   </a:t>
            </a:r>
            <a:r>
              <a:rPr lang="zh-CN" altLang="en-US" dirty="0"/>
              <a:t>能从假设空间   中输出满足下式的假设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则</a:t>
            </a:r>
            <a:r>
              <a:rPr lang="zh-CN" altLang="en-US" dirty="0"/>
              <a:t>称假设空间   是不可知</a:t>
            </a:r>
            <a:r>
              <a:rPr lang="en-US" altLang="zh-CN" dirty="0"/>
              <a:t>PAC</a:t>
            </a:r>
            <a:r>
              <a:rPr lang="zh-CN" altLang="en-US" dirty="0"/>
              <a:t>可学习的</a:t>
            </a:r>
            <a:r>
              <a:rPr lang="en-US" altLang="zh-CN" dirty="0"/>
              <a:t>.</a:t>
            </a: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0471603"/>
              </p:ext>
            </p:extLst>
          </p:nvPr>
        </p:nvGraphicFramePr>
        <p:xfrm>
          <a:off x="993739" y="2593961"/>
          <a:ext cx="277812" cy="24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36" name="Formula" r:id="rId3" imgW="134640" imgH="119520" progId="Equation.Ribbit">
                  <p:embed/>
                </p:oleObj>
              </mc:Choice>
              <mc:Fallback>
                <p:oleObj name="Formula" r:id="rId3" imgW="134640" imgH="119520" progId="Equation.Ribbit">
                  <p:embed/>
                  <p:pic>
                    <p:nvPicPr>
                      <p:cNvPr id="18" name="对象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3739" y="2593961"/>
                        <a:ext cx="277812" cy="246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7387155"/>
              </p:ext>
            </p:extLst>
          </p:nvPr>
        </p:nvGraphicFramePr>
        <p:xfrm>
          <a:off x="2426447" y="2570415"/>
          <a:ext cx="243277" cy="29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37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19" name="对象 1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26447" y="2570415"/>
                        <a:ext cx="243277" cy="298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7746401"/>
              </p:ext>
            </p:extLst>
          </p:nvPr>
        </p:nvGraphicFramePr>
        <p:xfrm>
          <a:off x="6289546" y="2557913"/>
          <a:ext cx="1299484" cy="278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38" name="Formula" r:id="rId7" imgW="743040" imgH="160200" progId="Equation.Ribbit">
                  <p:embed/>
                </p:oleObj>
              </mc:Choice>
              <mc:Fallback>
                <p:oleObj name="Formula" r:id="rId7" imgW="743040" imgH="160200" progId="Equation.Ribbit">
                  <p:embed/>
                  <p:pic>
                    <p:nvPicPr>
                      <p:cNvPr id="20" name="对象 1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89546" y="2557913"/>
                        <a:ext cx="1299484" cy="2787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9002845"/>
              </p:ext>
            </p:extLst>
          </p:nvPr>
        </p:nvGraphicFramePr>
        <p:xfrm>
          <a:off x="657653" y="2985236"/>
          <a:ext cx="225108" cy="2757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39" name="Formula" r:id="rId9" imgW="127080" imgH="155160" progId="Equation.Ribbit">
                  <p:embed/>
                </p:oleObj>
              </mc:Choice>
              <mc:Fallback>
                <p:oleObj name="Formula" r:id="rId9" imgW="127080" imgH="155160" progId="Equation.Ribbit">
                  <p:embed/>
                  <p:pic>
                    <p:nvPicPr>
                      <p:cNvPr id="21" name="对象 2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7653" y="2985236"/>
                        <a:ext cx="225108" cy="2757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561173"/>
              </p:ext>
            </p:extLst>
          </p:nvPr>
        </p:nvGraphicFramePr>
        <p:xfrm>
          <a:off x="4239044" y="2912684"/>
          <a:ext cx="1354185" cy="3154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0" name="Formula" r:id="rId10" imgW="759600" imgH="176760" progId="Equation.Ribbit">
                  <p:embed/>
                </p:oleObj>
              </mc:Choice>
              <mc:Fallback>
                <p:oleObj name="Formula" r:id="rId10" imgW="759600" imgH="176760" progId="Equation.Ribbit">
                  <p:embed/>
                  <p:pic>
                    <p:nvPicPr>
                      <p:cNvPr id="30" name="对象 29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239044" y="2912684"/>
                        <a:ext cx="1354185" cy="3154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5202532"/>
              </p:ext>
            </p:extLst>
          </p:nvPr>
        </p:nvGraphicFramePr>
        <p:xfrm>
          <a:off x="768350" y="3339639"/>
          <a:ext cx="4040188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1" name="Formula" r:id="rId12" imgW="2189520" imgH="177840" progId="Equation.Ribbit">
                  <p:embed/>
                </p:oleObj>
              </mc:Choice>
              <mc:Fallback>
                <p:oleObj name="Formula" r:id="rId12" imgW="2189520" imgH="177840" progId="Equation.Ribbit">
                  <p:embed/>
                  <p:pic>
                    <p:nvPicPr>
                      <p:cNvPr id="31" name="对象 30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68350" y="3339639"/>
                        <a:ext cx="4040188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6531267"/>
              </p:ext>
            </p:extLst>
          </p:nvPr>
        </p:nvGraphicFramePr>
        <p:xfrm>
          <a:off x="5050836" y="3404273"/>
          <a:ext cx="178689" cy="2642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2" name="Formula" r:id="rId14" imgW="109440" imgH="161640" progId="Equation.Ribbit">
                  <p:embed/>
                </p:oleObj>
              </mc:Choice>
              <mc:Fallback>
                <p:oleObj name="Formula" r:id="rId14" imgW="109440" imgH="161640" progId="Equation.Ribbit">
                  <p:embed/>
                  <p:pic>
                    <p:nvPicPr>
                      <p:cNvPr id="32" name="对象 31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050836" y="3404273"/>
                        <a:ext cx="178689" cy="2642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47592"/>
              </p:ext>
            </p:extLst>
          </p:nvPr>
        </p:nvGraphicFramePr>
        <p:xfrm>
          <a:off x="6630759" y="3369935"/>
          <a:ext cx="237736" cy="2964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3" name="Formula" r:id="rId16" imgW="132120" imgH="162720" progId="Equation.Ribbit">
                  <p:embed/>
                </p:oleObj>
              </mc:Choice>
              <mc:Fallback>
                <p:oleObj name="Formula" r:id="rId16" imgW="132120" imgH="162720" progId="Equation.Ribbit">
                  <p:embed/>
                  <p:pic>
                    <p:nvPicPr>
                      <p:cNvPr id="33" name="对象 32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630759" y="3369935"/>
                        <a:ext cx="237736" cy="2964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527504"/>
              </p:ext>
            </p:extLst>
          </p:nvPr>
        </p:nvGraphicFramePr>
        <p:xfrm>
          <a:off x="3049909" y="3919064"/>
          <a:ext cx="3951975" cy="4309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4" name="Formula" r:id="rId18" imgW="2203560" imgH="239040" progId="Equation.Ribbit">
                  <p:embed/>
                </p:oleObj>
              </mc:Choice>
              <mc:Fallback>
                <p:oleObj name="Formula" r:id="rId18" imgW="2203560" imgH="239040" progId="Equation.Ribbit">
                  <p:embed/>
                  <p:pic>
                    <p:nvPicPr>
                      <p:cNvPr id="34" name="对象 33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049909" y="3919064"/>
                        <a:ext cx="3951975" cy="4309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7030979"/>
              </p:ext>
            </p:extLst>
          </p:nvPr>
        </p:nvGraphicFramePr>
        <p:xfrm>
          <a:off x="1783772" y="4393614"/>
          <a:ext cx="227416" cy="2836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5" name="Formula" r:id="rId20" imgW="132120" imgH="162720" progId="Equation.Ribbit">
                  <p:embed/>
                </p:oleObj>
              </mc:Choice>
              <mc:Fallback>
                <p:oleObj name="Formula" r:id="rId20" imgW="132120" imgH="162720" progId="Equation.Ribbit">
                  <p:embed/>
                  <p:pic>
                    <p:nvPicPr>
                      <p:cNvPr id="35" name="对象 34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783772" y="4393614"/>
                        <a:ext cx="227416" cy="2836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2470676"/>
              </p:ext>
            </p:extLst>
          </p:nvPr>
        </p:nvGraphicFramePr>
        <p:xfrm>
          <a:off x="665966" y="1195475"/>
          <a:ext cx="755766" cy="392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6" name="Formula" r:id="rId21" imgW="379800" imgH="196920" progId="Equation.Ribbit">
                  <p:embed/>
                </p:oleObj>
              </mc:Choice>
              <mc:Fallback>
                <p:oleObj name="Formula" r:id="rId21" imgW="379800" imgH="196920" progId="Equation.Ribbit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65966" y="1195475"/>
                        <a:ext cx="755766" cy="392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555227"/>
              </p:ext>
            </p:extLst>
          </p:nvPr>
        </p:nvGraphicFramePr>
        <p:xfrm>
          <a:off x="2601541" y="2980678"/>
          <a:ext cx="178689" cy="2642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7" name="Formula" r:id="rId23" imgW="109440" imgH="161640" progId="Equation.Ribbit">
                  <p:embed/>
                </p:oleObj>
              </mc:Choice>
              <mc:Fallback>
                <p:oleObj name="Formula" r:id="rId23" imgW="109440" imgH="161640" progId="Equation.Ribbit">
                  <p:embed/>
                  <p:pic>
                    <p:nvPicPr>
                      <p:cNvPr id="12" name="对象 11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601541" y="2980678"/>
                        <a:ext cx="178689" cy="2642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矩形 17"/>
          <p:cNvSpPr/>
          <p:nvPr/>
        </p:nvSpPr>
        <p:spPr>
          <a:xfrm>
            <a:off x="4237014" y="3849148"/>
            <a:ext cx="1191198" cy="5008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73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endParaRPr lang="zh-CN" altLang="en-US" sz="3600" b="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116115" y="981907"/>
            <a:ext cx="8629650" cy="4343400"/>
          </a:xfrm>
        </p:spPr>
        <p:txBody>
          <a:bodyPr>
            <a:normAutofit/>
          </a:bodyPr>
          <a:lstStyle/>
          <a:p>
            <a:pPr marL="342900" indent="-342900"/>
            <a:r>
              <a:rPr lang="zh-CN" altLang="en-US" sz="2400" dirty="0" smtClean="0"/>
              <a:t>现实学习任务所面临的通常是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无限</a:t>
            </a:r>
            <a:r>
              <a:rPr lang="zh-CN" altLang="en-US" sz="2400" dirty="0" smtClean="0"/>
              <a:t>假设空间</a:t>
            </a:r>
            <a:endParaRPr lang="en-US" altLang="zh-CN" sz="2400" dirty="0" smtClean="0"/>
          </a:p>
          <a:p>
            <a:pPr marL="800100" lvl="1" indent="-342900">
              <a:lnSpc>
                <a:spcPct val="150000"/>
              </a:lnSpc>
            </a:pPr>
            <a:r>
              <a:rPr lang="zh-CN" altLang="en-US" dirty="0"/>
              <a:t>实数域中的所有区间</a:t>
            </a:r>
            <a:endParaRPr lang="en-US" altLang="zh-CN" dirty="0"/>
          </a:p>
          <a:p>
            <a:pPr marL="800100" lvl="1" indent="-342900">
              <a:lnSpc>
                <a:spcPct val="150000"/>
              </a:lnSpc>
            </a:pPr>
            <a:r>
              <a:rPr lang="zh-CN" altLang="en-US" dirty="0" smtClean="0"/>
              <a:t>    空间</a:t>
            </a:r>
            <a:r>
              <a:rPr lang="zh-CN" altLang="en-US" dirty="0"/>
              <a:t>中的所有线性超平面</a:t>
            </a:r>
            <a:endParaRPr lang="en-US" altLang="zh-CN" dirty="0"/>
          </a:p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endParaRPr lang="en-US" altLang="zh-CN" dirty="0" smtClean="0"/>
          </a:p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dirty="0" smtClean="0"/>
              <a:t>欲研究</a:t>
            </a:r>
            <a:r>
              <a:rPr lang="zh-CN" altLang="en-US" dirty="0"/>
              <a:t>此</a:t>
            </a:r>
            <a:r>
              <a:rPr lang="zh-CN" altLang="en-US" dirty="0" smtClean="0"/>
              <a:t>种情形下的可学习性，需使用     之外的方法度量假设空间的复杂性：</a:t>
            </a:r>
            <a:endParaRPr lang="en-US" altLang="zh-CN" dirty="0"/>
          </a:p>
          <a:p>
            <a:pPr marL="800100" lvl="2" indent="-342900">
              <a:spcBef>
                <a:spcPts val="1000"/>
              </a:spcBef>
              <a:buSzPct val="120000"/>
            </a:pPr>
            <a:r>
              <a:rPr lang="en-US" altLang="zh-CN" dirty="0" smtClean="0"/>
              <a:t>VC</a:t>
            </a:r>
            <a:r>
              <a:rPr lang="zh-CN" altLang="en-US" dirty="0" smtClean="0"/>
              <a:t>维（</a:t>
            </a:r>
            <a:r>
              <a:rPr lang="en-US" altLang="zh-CN" b="1" dirty="0">
                <a:solidFill>
                  <a:schemeClr val="accent3"/>
                </a:solidFill>
              </a:rPr>
              <a:t> </a:t>
            </a:r>
            <a:r>
              <a:rPr lang="en-US" altLang="zh-CN" dirty="0" err="1" smtClean="0">
                <a:latin typeface="+mn-lt"/>
              </a:rPr>
              <a:t>Vapnik-Chervonenkis</a:t>
            </a:r>
            <a:r>
              <a:rPr lang="en-US" altLang="zh-CN" dirty="0" smtClean="0">
                <a:latin typeface="+mn-lt"/>
              </a:rPr>
              <a:t> dimension</a:t>
            </a:r>
            <a:r>
              <a:rPr lang="zh-CN" altLang="en-US" dirty="0" smtClean="0">
                <a:latin typeface="+mn-lt"/>
              </a:rPr>
              <a:t>）</a:t>
            </a:r>
            <a:endParaRPr lang="en-US" altLang="zh-CN" dirty="0" smtClean="0">
              <a:latin typeface="+mn-lt"/>
            </a:endParaRPr>
          </a:p>
          <a:p>
            <a:pPr marL="800100" lvl="2" indent="-342900">
              <a:spcBef>
                <a:spcPts val="1000"/>
              </a:spcBef>
              <a:buSzPct val="120000"/>
            </a:pPr>
            <a:r>
              <a:rPr lang="en-US" altLang="zh-CN" dirty="0" err="1" smtClean="0">
                <a:latin typeface="+mn-lt"/>
              </a:rPr>
              <a:t>Rademacher</a:t>
            </a:r>
            <a:r>
              <a:rPr lang="zh-CN" altLang="en-US" dirty="0" smtClean="0">
                <a:latin typeface="+mn-lt"/>
              </a:rPr>
              <a:t>复杂度（</a:t>
            </a:r>
            <a:r>
              <a:rPr lang="en-US" altLang="zh-CN" dirty="0" err="1" smtClean="0">
                <a:latin typeface="+mn-lt"/>
              </a:rPr>
              <a:t>Rademacher</a:t>
            </a:r>
            <a:r>
              <a:rPr lang="en-US" altLang="zh-CN" dirty="0" smtClean="0">
                <a:latin typeface="+mn-lt"/>
              </a:rPr>
              <a:t> Complexity</a:t>
            </a:r>
            <a:r>
              <a:rPr lang="zh-CN" altLang="en-US" dirty="0" smtClean="0">
                <a:latin typeface="+mn-lt"/>
              </a:rPr>
              <a:t>）</a:t>
            </a:r>
            <a:endParaRPr lang="en-US" altLang="zh-CN" dirty="0" smtClean="0">
              <a:latin typeface="+mn-lt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9103644"/>
              </p:ext>
            </p:extLst>
          </p:nvPr>
        </p:nvGraphicFramePr>
        <p:xfrm>
          <a:off x="1006475" y="2050570"/>
          <a:ext cx="322951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6" name="Formula" r:id="rId3" imgW="176760" imgH="175320" progId="Equation.Ribbit">
                  <p:embed/>
                </p:oleObj>
              </mc:Choice>
              <mc:Fallback>
                <p:oleObj name="Formula" r:id="rId3" imgW="176760" imgH="1753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6475" y="2050570"/>
                        <a:ext cx="322951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911796"/>
              </p:ext>
            </p:extLst>
          </p:nvPr>
        </p:nvGraphicFramePr>
        <p:xfrm>
          <a:off x="4917327" y="2910347"/>
          <a:ext cx="358660" cy="334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7" name="Formula" r:id="rId5" imgW="190800" imgH="177840" progId="Equation.Ribbit">
                  <p:embed/>
                </p:oleObj>
              </mc:Choice>
              <mc:Fallback>
                <p:oleObj name="Formula" r:id="rId5" imgW="1908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17327" y="2910347"/>
                        <a:ext cx="358660" cy="3347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3029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116114" y="997814"/>
            <a:ext cx="8788399" cy="5876094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 smtClean="0">
                <a:latin typeface="+mj-lt"/>
              </a:rPr>
              <a:t>记号</a:t>
            </a:r>
            <a:r>
              <a:rPr lang="zh-CN" altLang="en-US" sz="2400" dirty="0">
                <a:latin typeface="+mj-lt"/>
              </a:rPr>
              <a:t>引入</a:t>
            </a:r>
            <a:endParaRPr lang="en-US" altLang="zh-CN" sz="2400" dirty="0">
              <a:latin typeface="+mj-lt"/>
            </a:endParaRPr>
          </a:p>
          <a:p>
            <a:pPr marL="0" lvl="1" indent="0">
              <a:lnSpc>
                <a:spcPct val="125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给定假设空间   和示例集                                   中每个假设  都能对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中示例赋予标记</a:t>
            </a:r>
            <a:r>
              <a:rPr lang="en-US" altLang="zh-CN" dirty="0" smtClean="0"/>
              <a:t>, </a:t>
            </a:r>
            <a:r>
              <a:rPr lang="zh-CN" altLang="en-US" dirty="0" smtClean="0"/>
              <a:t>标记结果可表示为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342900" lvl="1" indent="-342900">
              <a:lnSpc>
                <a:spcPct val="150000"/>
              </a:lnSpc>
              <a:spcBef>
                <a:spcPts val="3000"/>
              </a:spcBef>
              <a:buSzPct val="120000"/>
            </a:pPr>
            <a:r>
              <a:rPr lang="zh-CN" altLang="en-US" dirty="0" smtClean="0"/>
              <a:t>随着</a:t>
            </a:r>
            <a:r>
              <a:rPr lang="en-US" altLang="zh-CN" dirty="0" smtClean="0"/>
              <a:t>   </a:t>
            </a:r>
            <a:r>
              <a:rPr lang="zh-CN" altLang="en-US" dirty="0" smtClean="0"/>
              <a:t>的增大</a:t>
            </a:r>
            <a:r>
              <a:rPr lang="en-US" altLang="zh-CN" dirty="0" smtClean="0"/>
              <a:t>,     </a:t>
            </a:r>
            <a:r>
              <a:rPr lang="zh-CN" altLang="en-US" dirty="0" smtClean="0"/>
              <a:t>中所有假设对</a:t>
            </a:r>
            <a:r>
              <a:rPr lang="en-US" altLang="zh-CN" dirty="0" smtClean="0"/>
              <a:t>   </a:t>
            </a:r>
            <a:r>
              <a:rPr lang="zh-CN" altLang="en-US" dirty="0" smtClean="0"/>
              <a:t>中的示例所能赋予标记的可能结果数也会增大</a:t>
            </a:r>
            <a:r>
              <a:rPr lang="en-US" altLang="zh-CN" dirty="0" smtClean="0"/>
              <a:t>.</a:t>
            </a:r>
          </a:p>
          <a:p>
            <a:pPr marL="0" lvl="1" indent="0">
              <a:lnSpc>
                <a:spcPct val="120000"/>
              </a:lnSpc>
              <a:spcBef>
                <a:spcPts val="300"/>
              </a:spcBef>
              <a:buSzPct val="120000"/>
              <a:buNone/>
            </a:pPr>
            <a:r>
              <a:rPr lang="en-US" altLang="zh-CN" sz="1800" dirty="0" smtClean="0"/>
              <a:t>    </a:t>
            </a:r>
            <a:r>
              <a:rPr lang="zh-CN" altLang="en-US" sz="1800" dirty="0" smtClean="0"/>
              <a:t>例如</a:t>
            </a:r>
            <a:r>
              <a:rPr lang="en-US" altLang="zh-CN" sz="1800" dirty="0" smtClean="0"/>
              <a:t>,  </a:t>
            </a:r>
            <a:r>
              <a:rPr lang="zh-CN" altLang="en-US" sz="1800" dirty="0" smtClean="0"/>
              <a:t>对于二分类问题</a:t>
            </a:r>
            <a:r>
              <a:rPr lang="en-US" altLang="zh-CN" sz="1800" dirty="0" smtClean="0"/>
              <a:t>:</a:t>
            </a:r>
          </a:p>
          <a:p>
            <a:pPr marL="0" lvl="1" indent="0">
              <a:lnSpc>
                <a:spcPct val="120000"/>
              </a:lnSpc>
              <a:spcBef>
                <a:spcPts val="0"/>
              </a:spcBef>
              <a:buSzPct val="120000"/>
              <a:buNone/>
            </a:pPr>
            <a:r>
              <a:rPr lang="en-US" altLang="zh-CN" sz="1800" dirty="0" smtClean="0"/>
              <a:t>    	 </a:t>
            </a:r>
            <a:r>
              <a:rPr lang="zh-CN" altLang="en-US" sz="1800" dirty="0" smtClean="0"/>
              <a:t>若   中只有两个示例，则赋予标记的可能结果只有</a:t>
            </a:r>
            <a:r>
              <a:rPr lang="en-US" altLang="zh-CN" sz="1800" dirty="0" smtClean="0"/>
              <a:t>4</a:t>
            </a:r>
            <a:r>
              <a:rPr lang="zh-CN" altLang="en-US" sz="1800" dirty="0" smtClean="0"/>
              <a:t>种</a:t>
            </a:r>
            <a:r>
              <a:rPr lang="en-US" altLang="zh-CN" sz="1800" dirty="0" smtClean="0"/>
              <a:t>;</a:t>
            </a:r>
          </a:p>
          <a:p>
            <a:pPr marL="0" lvl="1" indent="0">
              <a:lnSpc>
                <a:spcPct val="120000"/>
              </a:lnSpc>
              <a:spcBef>
                <a:spcPts val="0"/>
              </a:spcBef>
              <a:buSzPct val="120000"/>
              <a:buNone/>
            </a:pPr>
            <a:r>
              <a:rPr lang="en-US" altLang="zh-CN" sz="1800" dirty="0"/>
              <a:t> </a:t>
            </a:r>
            <a:r>
              <a:rPr lang="en-US" altLang="zh-CN" sz="1800" dirty="0" smtClean="0"/>
              <a:t>   	 </a:t>
            </a:r>
            <a:r>
              <a:rPr lang="zh-CN" altLang="en-US" sz="1800" dirty="0" smtClean="0"/>
              <a:t>若</a:t>
            </a:r>
            <a:r>
              <a:rPr lang="en-US" altLang="zh-CN" sz="1800" dirty="0" smtClean="0"/>
              <a:t>   </a:t>
            </a:r>
            <a:r>
              <a:rPr lang="zh-CN" altLang="en-US" sz="1800" dirty="0" smtClean="0"/>
              <a:t>中有</a:t>
            </a:r>
            <a:r>
              <a:rPr lang="en-US" altLang="zh-CN" sz="1800" dirty="0" smtClean="0"/>
              <a:t>3</a:t>
            </a:r>
            <a:r>
              <a:rPr lang="zh-CN" altLang="en-US" sz="1800" dirty="0" smtClean="0"/>
              <a:t>个示例，则可能结果有</a:t>
            </a:r>
            <a:r>
              <a:rPr lang="en-US" altLang="zh-CN" sz="1800" dirty="0" smtClean="0"/>
              <a:t>8</a:t>
            </a:r>
            <a:r>
              <a:rPr lang="zh-CN" altLang="en-US" sz="1800" dirty="0" smtClean="0"/>
              <a:t>种。</a:t>
            </a:r>
            <a:endParaRPr lang="zh-CN" altLang="en-US" sz="1800" dirty="0"/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231955"/>
              </p:ext>
            </p:extLst>
          </p:nvPr>
        </p:nvGraphicFramePr>
        <p:xfrm>
          <a:off x="1719943" y="1558734"/>
          <a:ext cx="257897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57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19943" y="1558734"/>
                        <a:ext cx="257897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4030561"/>
              </p:ext>
            </p:extLst>
          </p:nvPr>
        </p:nvGraphicFramePr>
        <p:xfrm>
          <a:off x="3049890" y="1551265"/>
          <a:ext cx="3082925" cy="347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58" name="Formula" r:id="rId5" imgW="1578960" imgH="177840" progId="Equation.Ribbit">
                  <p:embed/>
                </p:oleObj>
              </mc:Choice>
              <mc:Fallback>
                <p:oleObj name="Formula" r:id="rId5" imgW="157896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9890" y="1551265"/>
                        <a:ext cx="3082925" cy="347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1026358"/>
              </p:ext>
            </p:extLst>
          </p:nvPr>
        </p:nvGraphicFramePr>
        <p:xfrm>
          <a:off x="7402722" y="1567793"/>
          <a:ext cx="168275" cy="307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59" name="Formula" r:id="rId7" imgW="86400" imgH="157680" progId="Equation.Ribbit">
                  <p:embed/>
                </p:oleObj>
              </mc:Choice>
              <mc:Fallback>
                <p:oleObj name="Formula" r:id="rId7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402722" y="1567793"/>
                        <a:ext cx="168275" cy="307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7483173"/>
              </p:ext>
            </p:extLst>
          </p:nvPr>
        </p:nvGraphicFramePr>
        <p:xfrm>
          <a:off x="8326258" y="1554866"/>
          <a:ext cx="24923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60" name="Formula" r:id="rId9" imgW="127080" imgH="155160" progId="Equation.Ribbit">
                  <p:embed/>
                </p:oleObj>
              </mc:Choice>
              <mc:Fallback>
                <p:oleObj name="Formula" r:id="rId9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326258" y="1554866"/>
                        <a:ext cx="24923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8425547"/>
              </p:ext>
            </p:extLst>
          </p:nvPr>
        </p:nvGraphicFramePr>
        <p:xfrm>
          <a:off x="2264229" y="2425409"/>
          <a:ext cx="4359275" cy="347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61" name="Formula" r:id="rId11" imgW="2234160" imgH="177840" progId="Equation.Ribbit">
                  <p:embed/>
                </p:oleObj>
              </mc:Choice>
              <mc:Fallback>
                <p:oleObj name="Formula" r:id="rId11" imgW="223416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64229" y="2425409"/>
                        <a:ext cx="4359275" cy="347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272042"/>
              </p:ext>
            </p:extLst>
          </p:nvPr>
        </p:nvGraphicFramePr>
        <p:xfrm>
          <a:off x="1062848" y="3244312"/>
          <a:ext cx="265112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62" name="Formula" r:id="rId13" imgW="134640" imgH="119520" progId="Equation.Ribbit">
                  <p:embed/>
                </p:oleObj>
              </mc:Choice>
              <mc:Fallback>
                <p:oleObj name="Formula" r:id="rId13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62848" y="3244312"/>
                        <a:ext cx="265112" cy="233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7877394"/>
              </p:ext>
            </p:extLst>
          </p:nvPr>
        </p:nvGraphicFramePr>
        <p:xfrm>
          <a:off x="2312469" y="3168200"/>
          <a:ext cx="257897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63" name="Formula" r:id="rId15" imgW="132120" imgH="162720" progId="Equation.Ribbit">
                  <p:embed/>
                </p:oleObj>
              </mc:Choice>
              <mc:Fallback>
                <p:oleObj name="Formula" r:id="rId1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12469" y="3168200"/>
                        <a:ext cx="257897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2973572"/>
              </p:ext>
            </p:extLst>
          </p:nvPr>
        </p:nvGraphicFramePr>
        <p:xfrm>
          <a:off x="4145029" y="3184102"/>
          <a:ext cx="24923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64" name="Formula" r:id="rId16" imgW="127080" imgH="155160" progId="Equation.Ribbit">
                  <p:embed/>
                </p:oleObj>
              </mc:Choice>
              <mc:Fallback>
                <p:oleObj name="Formula" r:id="rId16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5029" y="3184102"/>
                        <a:ext cx="24923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3463341"/>
              </p:ext>
            </p:extLst>
          </p:nvPr>
        </p:nvGraphicFramePr>
        <p:xfrm>
          <a:off x="1420193" y="4375663"/>
          <a:ext cx="22431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65" name="Formula" r:id="rId17" imgW="127080" imgH="155160" progId="Equation.Ribbit">
                  <p:embed/>
                </p:oleObj>
              </mc:Choice>
              <mc:Fallback>
                <p:oleObj name="Formula" r:id="rId1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20193" y="4375663"/>
                        <a:ext cx="22431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5756498"/>
              </p:ext>
            </p:extLst>
          </p:nvPr>
        </p:nvGraphicFramePr>
        <p:xfrm>
          <a:off x="1420193" y="4719959"/>
          <a:ext cx="22431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66" name="Formula" r:id="rId18" imgW="127080" imgH="155160" progId="Equation.Ribbit">
                  <p:embed/>
                </p:oleObj>
              </mc:Choice>
              <mc:Fallback>
                <p:oleObj name="Formula" r:id="rId1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20193" y="4719959"/>
                        <a:ext cx="22431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165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4343400"/>
          </a:xfrm>
        </p:spPr>
        <p:txBody>
          <a:bodyPr/>
          <a:lstStyle/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/>
              <a:t>概念引入</a:t>
            </a:r>
            <a:endParaRPr lang="en-US" altLang="zh-CN" sz="2400" dirty="0"/>
          </a:p>
          <a:p>
            <a:pPr marL="800100" lvl="2" indent="-342900">
              <a:lnSpc>
                <a:spcPct val="150000"/>
              </a:lnSpc>
              <a:spcBef>
                <a:spcPts val="1000"/>
              </a:spcBef>
              <a:buSzPct val="120000"/>
            </a:pPr>
            <a:r>
              <a:rPr lang="zh-CN" altLang="en-US" sz="2000" dirty="0"/>
              <a:t>增长函数</a:t>
            </a:r>
            <a:r>
              <a:rPr lang="en-US" altLang="zh-CN" sz="2000" dirty="0"/>
              <a:t>(growth function)</a:t>
            </a:r>
          </a:p>
          <a:p>
            <a:pPr marL="800100" lvl="2" indent="-342900">
              <a:lnSpc>
                <a:spcPct val="150000"/>
              </a:lnSpc>
              <a:spcBef>
                <a:spcPts val="1000"/>
              </a:spcBef>
              <a:buSzPct val="120000"/>
            </a:pPr>
            <a:r>
              <a:rPr lang="zh-CN" altLang="en-US" sz="2000" dirty="0"/>
              <a:t>对分</a:t>
            </a:r>
            <a:r>
              <a:rPr lang="en-US" altLang="zh-CN" sz="2000" dirty="0"/>
              <a:t>(dichotomy)</a:t>
            </a:r>
          </a:p>
          <a:p>
            <a:pPr marL="800100" lvl="2" indent="-342900">
              <a:lnSpc>
                <a:spcPct val="150000"/>
              </a:lnSpc>
              <a:spcBef>
                <a:spcPts val="1000"/>
              </a:spcBef>
              <a:buSzPct val="120000"/>
            </a:pPr>
            <a:r>
              <a:rPr lang="zh-CN" altLang="en-US" sz="2000" dirty="0"/>
              <a:t>打散</a:t>
            </a:r>
            <a:r>
              <a:rPr lang="en-US" altLang="zh-CN" sz="2000" dirty="0"/>
              <a:t>(shattering)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365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b="1" dirty="0" smtClean="0"/>
              <a:t>定义</a:t>
            </a:r>
            <a:r>
              <a:rPr lang="en-US" altLang="zh-CN" sz="2400" dirty="0" smtClean="0"/>
              <a:t> </a:t>
            </a:r>
            <a:r>
              <a:rPr lang="zh-CN" altLang="en-US" sz="2400" b="1" dirty="0" smtClean="0">
                <a:solidFill>
                  <a:schemeClr val="accent4"/>
                </a:solidFill>
              </a:rPr>
              <a:t>增长</a:t>
            </a:r>
            <a:r>
              <a:rPr lang="zh-CN" altLang="en-US" sz="2400" b="1" dirty="0">
                <a:solidFill>
                  <a:schemeClr val="accent4"/>
                </a:solidFill>
              </a:rPr>
              <a:t>函数</a:t>
            </a:r>
            <a:r>
              <a:rPr lang="en-US" altLang="zh-CN" sz="2400" b="1" dirty="0">
                <a:solidFill>
                  <a:schemeClr val="accent4"/>
                </a:solidFill>
              </a:rPr>
              <a:t>(growth function</a:t>
            </a:r>
            <a:r>
              <a:rPr lang="en-US" altLang="zh-CN" sz="2000" b="1" dirty="0" smtClean="0">
                <a:solidFill>
                  <a:schemeClr val="accent4"/>
                </a:solidFill>
              </a:rPr>
              <a:t>)</a:t>
            </a:r>
            <a:endParaRPr lang="en-US" altLang="zh-CN" sz="2000" b="1" dirty="0">
              <a:solidFill>
                <a:schemeClr val="accent4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zh-CN" altLang="en-US" sz="2000" dirty="0" smtClean="0"/>
              <a:t>    对所有     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假设空间   的增长函数         为：</a:t>
            </a:r>
            <a:endParaRPr lang="en-US" altLang="zh-CN" sz="2000" dirty="0" smtClean="0"/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8962265"/>
              </p:ext>
            </p:extLst>
          </p:nvPr>
        </p:nvGraphicFramePr>
        <p:xfrm>
          <a:off x="1382670" y="1801827"/>
          <a:ext cx="842963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62" name="Formula" r:id="rId3" imgW="432000" imgH="155160" progId="Equation.Ribbit">
                  <p:embed/>
                </p:oleObj>
              </mc:Choice>
              <mc:Fallback>
                <p:oleObj name="Formula" r:id="rId3" imgW="4320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82670" y="1801827"/>
                        <a:ext cx="842963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4578744"/>
              </p:ext>
            </p:extLst>
          </p:nvPr>
        </p:nvGraphicFramePr>
        <p:xfrm>
          <a:off x="3370706" y="1801231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63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70706" y="1801231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568329"/>
              </p:ext>
            </p:extLst>
          </p:nvPr>
        </p:nvGraphicFramePr>
        <p:xfrm>
          <a:off x="4981972" y="1776010"/>
          <a:ext cx="682753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64" name="Formula" r:id="rId7" imgW="390240" imgH="182880" progId="Equation.Ribbit">
                  <p:embed/>
                </p:oleObj>
              </mc:Choice>
              <mc:Fallback>
                <p:oleObj name="Formula" r:id="rId7" imgW="390240" imgH="1828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81972" y="1776010"/>
                        <a:ext cx="682753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6106551"/>
              </p:ext>
            </p:extLst>
          </p:nvPr>
        </p:nvGraphicFramePr>
        <p:xfrm>
          <a:off x="842963" y="2436813"/>
          <a:ext cx="7305675" cy="50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65" name="Formula" r:id="rId9" imgW="3840480" imgH="264240" progId="Equation.Ribbit">
                  <p:embed/>
                </p:oleObj>
              </mc:Choice>
              <mc:Fallback>
                <p:oleObj name="Formula" r:id="rId9" imgW="3840480" imgH="264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2963" y="2436813"/>
                        <a:ext cx="7305675" cy="50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内容占位符 4"/>
          <p:cNvSpPr txBox="1">
            <a:spLocks/>
          </p:cNvSpPr>
          <p:nvPr/>
        </p:nvSpPr>
        <p:spPr>
          <a:xfrm>
            <a:off x="180837" y="3270405"/>
            <a:ext cx="8629650" cy="2422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增长函数表示假设空间对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个示例所能赋予标记的最大可能结果数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对示例所能赋予标记的可能结果数越大</a:t>
            </a:r>
            <a:r>
              <a:rPr lang="en-US" altLang="zh-CN" sz="2000" dirty="0" smtClean="0"/>
              <a:t>,    </a:t>
            </a:r>
            <a:r>
              <a:rPr lang="zh-CN" altLang="en-US" sz="2000" dirty="0" smtClean="0"/>
              <a:t>的表示能力越强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对学习任务的适应能力也越强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/>
              <a:t>增长</a:t>
            </a:r>
            <a:r>
              <a:rPr lang="zh-CN" altLang="en-US" sz="2000" dirty="0" smtClean="0"/>
              <a:t>函数表述了假设空间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的表示能力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由此反映出假设空间的复杂度</a:t>
            </a:r>
            <a:r>
              <a:rPr lang="en-US" altLang="zh-CN" sz="2000" dirty="0" smtClean="0"/>
              <a:t>.</a:t>
            </a:r>
            <a:endParaRPr lang="zh-CN" altLang="en-US" sz="20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8369354"/>
              </p:ext>
            </p:extLst>
          </p:nvPr>
        </p:nvGraphicFramePr>
        <p:xfrm>
          <a:off x="3413125" y="3449638"/>
          <a:ext cx="263525" cy="231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66" name="Formula" r:id="rId11" imgW="134640" imgH="119520" progId="Equation.Ribbit">
                  <p:embed/>
                </p:oleObj>
              </mc:Choice>
              <mc:Fallback>
                <p:oleObj name="Formula" r:id="rId11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413125" y="3449638"/>
                        <a:ext cx="263525" cy="231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5195662"/>
              </p:ext>
            </p:extLst>
          </p:nvPr>
        </p:nvGraphicFramePr>
        <p:xfrm>
          <a:off x="604429" y="3889205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67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4429" y="3889205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2913701"/>
              </p:ext>
            </p:extLst>
          </p:nvPr>
        </p:nvGraphicFramePr>
        <p:xfrm>
          <a:off x="5349555" y="3889204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68" name="Formula" r:id="rId14" imgW="132120" imgH="162720" progId="Equation.Ribbit">
                  <p:embed/>
                </p:oleObj>
              </mc:Choice>
              <mc:Fallback>
                <p:oleObj name="Formula" r:id="rId14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49555" y="3889204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9004654"/>
              </p:ext>
            </p:extLst>
          </p:nvPr>
        </p:nvGraphicFramePr>
        <p:xfrm>
          <a:off x="3411981" y="4782556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69" name="Formula" r:id="rId15" imgW="132120" imgH="162720" progId="Equation.Ribbit">
                  <p:embed/>
                </p:oleObj>
              </mc:Choice>
              <mc:Fallback>
                <p:oleObj name="Formula" r:id="rId1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11981" y="4782556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904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dirty="0" smtClean="0"/>
              <a:t>利用增长函数来估计经验误差与泛化误差之间的关系</a:t>
            </a:r>
            <a:r>
              <a:rPr lang="en-US" altLang="zh-CN" sz="2400" dirty="0" smtClean="0"/>
              <a:t>: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24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dirty="0" smtClean="0"/>
              <a:t>定理</a:t>
            </a:r>
            <a:r>
              <a:rPr lang="en-US" altLang="zh-CN" sz="2200" b="1" dirty="0" smtClean="0"/>
              <a:t>12.2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  </a:t>
            </a:r>
            <a:r>
              <a:rPr lang="zh-CN" altLang="en-US" dirty="0" smtClean="0"/>
              <a:t>对假设空间                             和任意         有</a:t>
            </a: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5051310"/>
              </p:ext>
            </p:extLst>
          </p:nvPr>
        </p:nvGraphicFramePr>
        <p:xfrm>
          <a:off x="2233202" y="2627398"/>
          <a:ext cx="2528887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405" name="Formula" r:id="rId3" imgW="1295640" imgH="155160" progId="Equation.Ribbit">
                  <p:embed/>
                </p:oleObj>
              </mc:Choice>
              <mc:Fallback>
                <p:oleObj name="Formula" r:id="rId3" imgW="12956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3202" y="2627398"/>
                        <a:ext cx="2528887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6269096"/>
              </p:ext>
            </p:extLst>
          </p:nvPr>
        </p:nvGraphicFramePr>
        <p:xfrm>
          <a:off x="5557092" y="2635711"/>
          <a:ext cx="777875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406" name="Formula" r:id="rId5" imgW="398880" imgH="157680" progId="Equation.Ribbit">
                  <p:embed/>
                </p:oleObj>
              </mc:Choice>
              <mc:Fallback>
                <p:oleObj name="Formula" r:id="rId5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57092" y="2635711"/>
                        <a:ext cx="777875" cy="306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82883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2440536"/>
              </p:ext>
            </p:extLst>
          </p:nvPr>
        </p:nvGraphicFramePr>
        <p:xfrm>
          <a:off x="1472744" y="3147484"/>
          <a:ext cx="5556434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407" name="Formula" r:id="rId7" imgW="3092760" imgH="355680" progId="Equation.Ribbit">
                  <p:embed/>
                </p:oleObj>
              </mc:Choice>
              <mc:Fallback>
                <p:oleObj name="Formula" r:id="rId7" imgW="3092760" imgH="355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72744" y="3147484"/>
                        <a:ext cx="5556434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0722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6"/>
            <a:ext cx="8629650" cy="5205073"/>
          </a:xfrm>
        </p:spPr>
        <p:txBody>
          <a:bodyPr>
            <a:normAutofit/>
          </a:bodyPr>
          <a:lstStyle/>
          <a:p>
            <a:pPr marL="342900" lvl="1" indent="-342900">
              <a:lnSpc>
                <a:spcPct val="150000"/>
              </a:lnSpc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200" dirty="0" smtClean="0"/>
              <a:t>假设空间   中不同的假设对于</a:t>
            </a:r>
            <a:r>
              <a:rPr lang="en-US" altLang="zh-CN" sz="2200" dirty="0"/>
              <a:t> </a:t>
            </a:r>
            <a:r>
              <a:rPr lang="en-US" altLang="zh-CN" sz="2200" dirty="0" smtClean="0"/>
              <a:t>  </a:t>
            </a:r>
            <a:r>
              <a:rPr lang="zh-CN" altLang="en-US" sz="2200" dirty="0" smtClean="0"/>
              <a:t>中示例赋予标记的结果可能相同</a:t>
            </a:r>
            <a:r>
              <a:rPr lang="en-US" altLang="zh-CN" sz="2200" dirty="0" smtClean="0"/>
              <a:t>, </a:t>
            </a:r>
            <a:r>
              <a:rPr lang="zh-CN" altLang="en-US" sz="2200" dirty="0" smtClean="0"/>
              <a:t>也可能不同</a:t>
            </a:r>
            <a:r>
              <a:rPr lang="en-US" altLang="zh-CN" sz="2200" dirty="0" smtClean="0"/>
              <a:t>;</a:t>
            </a:r>
          </a:p>
          <a:p>
            <a:pPr marL="342900" lvl="1" indent="-342900">
              <a:lnSpc>
                <a:spcPct val="150000"/>
              </a:lnSpc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200" dirty="0" smtClean="0"/>
              <a:t>尽管</a:t>
            </a:r>
            <a:r>
              <a:rPr lang="en-US" altLang="zh-CN" sz="2200" dirty="0" smtClean="0"/>
              <a:t>   </a:t>
            </a:r>
            <a:r>
              <a:rPr lang="zh-CN" altLang="en-US" sz="2200" dirty="0" smtClean="0"/>
              <a:t>可能包含无穷多个假设</a:t>
            </a:r>
            <a:r>
              <a:rPr lang="en-US" altLang="zh-CN" sz="2200" dirty="0" smtClean="0"/>
              <a:t>, </a:t>
            </a:r>
            <a:r>
              <a:rPr lang="zh-CN" altLang="en-US" sz="2200" dirty="0" smtClean="0"/>
              <a:t>但是其对 </a:t>
            </a:r>
            <a:r>
              <a:rPr lang="en-US" altLang="zh-CN" sz="2200" dirty="0" smtClean="0"/>
              <a:t>  </a:t>
            </a:r>
            <a:r>
              <a:rPr lang="zh-CN" altLang="en-US" sz="2200" dirty="0" smtClean="0"/>
              <a:t>中示例赋予标记的可能结果是有限的</a:t>
            </a:r>
            <a:r>
              <a:rPr lang="en-US" altLang="zh-CN" sz="2200" dirty="0" smtClean="0"/>
              <a:t>: </a:t>
            </a:r>
            <a:r>
              <a:rPr lang="zh-CN" altLang="en-US" sz="2200" dirty="0" smtClean="0"/>
              <a:t>对于</a:t>
            </a:r>
            <a:r>
              <a:rPr lang="en-US" altLang="zh-CN" sz="2200" dirty="0" smtClean="0"/>
              <a:t>   </a:t>
            </a:r>
            <a:r>
              <a:rPr lang="zh-CN" altLang="en-US" sz="2200" dirty="0" smtClean="0"/>
              <a:t>个示例，最多有</a:t>
            </a:r>
            <a:r>
              <a:rPr lang="en-US" altLang="zh-CN" sz="2200" dirty="0"/>
              <a:t> </a:t>
            </a:r>
            <a:r>
              <a:rPr lang="en-US" altLang="zh-CN" sz="2200" dirty="0" smtClean="0"/>
              <a:t>    </a:t>
            </a:r>
            <a:r>
              <a:rPr lang="zh-CN" altLang="en-US" sz="2200" dirty="0" smtClean="0"/>
              <a:t>个可能结果</a:t>
            </a:r>
            <a:r>
              <a:rPr lang="en-US" altLang="zh-CN" sz="2200" dirty="0" smtClean="0"/>
              <a:t>(</a:t>
            </a:r>
            <a:r>
              <a:rPr lang="zh-CN" altLang="en-US" sz="2200" dirty="0" smtClean="0"/>
              <a:t>二分类</a:t>
            </a:r>
            <a:r>
              <a:rPr lang="en-US" altLang="zh-CN" sz="2200" dirty="0" smtClean="0"/>
              <a:t>).</a:t>
            </a:r>
            <a:r>
              <a:rPr lang="zh-CN" altLang="en-US" sz="2200" dirty="0" smtClean="0"/>
              <a:t>                </a:t>
            </a:r>
            <a:endParaRPr lang="en-US" altLang="zh-CN" sz="2200" dirty="0" smtClean="0"/>
          </a:p>
          <a:p>
            <a:pPr marL="342900" lvl="1" indent="-342900">
              <a:lnSpc>
                <a:spcPct val="150000"/>
              </a:lnSpc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endParaRPr lang="en-US" altLang="zh-CN" sz="2400" dirty="0" smtClean="0"/>
          </a:p>
          <a:p>
            <a:pPr marL="342900" lvl="1" indent="-342900">
              <a:spcBef>
                <a:spcPts val="1000"/>
              </a:spcBef>
              <a:buSzPct val="120000"/>
            </a:pPr>
            <a:endParaRPr lang="en-US" altLang="zh-CN" sz="2400" dirty="0"/>
          </a:p>
        </p:txBody>
      </p:sp>
      <p:sp>
        <p:nvSpPr>
          <p:cNvPr id="4" name="矩形 3"/>
          <p:cNvSpPr/>
          <p:nvPr/>
        </p:nvSpPr>
        <p:spPr>
          <a:xfrm>
            <a:off x="2286000" y="282883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9294736"/>
              </p:ext>
            </p:extLst>
          </p:nvPr>
        </p:nvGraphicFramePr>
        <p:xfrm>
          <a:off x="1721063" y="1356367"/>
          <a:ext cx="296266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19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1063" y="1356367"/>
                        <a:ext cx="296266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01554"/>
              </p:ext>
            </p:extLst>
          </p:nvPr>
        </p:nvGraphicFramePr>
        <p:xfrm>
          <a:off x="4231601" y="1364680"/>
          <a:ext cx="298735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20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31601" y="1364680"/>
                        <a:ext cx="298735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5870663"/>
              </p:ext>
            </p:extLst>
          </p:nvPr>
        </p:nvGraphicFramePr>
        <p:xfrm>
          <a:off x="3047046" y="3052332"/>
          <a:ext cx="31189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21" name="Formula" r:id="rId7" imgW="134640" imgH="119520" progId="Equation.Ribbit">
                  <p:embed/>
                </p:oleObj>
              </mc:Choice>
              <mc:Fallback>
                <p:oleObj name="Formula" r:id="rId7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47046" y="3052332"/>
                        <a:ext cx="31189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212747"/>
              </p:ext>
            </p:extLst>
          </p:nvPr>
        </p:nvGraphicFramePr>
        <p:xfrm>
          <a:off x="5388914" y="3003403"/>
          <a:ext cx="425072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22" name="Formula" r:id="rId9" imgW="174240" imgH="151200" progId="Equation.Ribbit">
                  <p:embed/>
                </p:oleObj>
              </mc:Choice>
              <mc:Fallback>
                <p:oleObj name="Formula" r:id="rId9" imgW="174240" imgH="151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88914" y="3003403"/>
                        <a:ext cx="425072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7847062"/>
              </p:ext>
            </p:extLst>
          </p:nvPr>
        </p:nvGraphicFramePr>
        <p:xfrm>
          <a:off x="1175544" y="2506230"/>
          <a:ext cx="296266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23" name="Formula" r:id="rId11" imgW="132120" imgH="162720" progId="Equation.Ribbit">
                  <p:embed/>
                </p:oleObj>
              </mc:Choice>
              <mc:Fallback>
                <p:oleObj name="Formula" r:id="rId11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75544" y="2506230"/>
                        <a:ext cx="296266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1837586"/>
              </p:ext>
            </p:extLst>
          </p:nvPr>
        </p:nvGraphicFramePr>
        <p:xfrm>
          <a:off x="5584824" y="2506489"/>
          <a:ext cx="298735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24" name="Formula" r:id="rId12" imgW="127080" imgH="155160" progId="Equation.Ribbit">
                  <p:embed/>
                </p:oleObj>
              </mc:Choice>
              <mc:Fallback>
                <p:oleObj name="Formula" r:id="rId12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84824" y="2506489"/>
                        <a:ext cx="298735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776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20663" y="838200"/>
            <a:ext cx="8629650" cy="5205073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buSzPct val="120000"/>
            </a:pPr>
            <a:endParaRPr lang="en-US" altLang="zh-CN" sz="1800" dirty="0"/>
          </a:p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 smtClean="0"/>
              <a:t>对分</a:t>
            </a:r>
            <a:r>
              <a:rPr lang="en-US" altLang="zh-CN" sz="2400" dirty="0" smtClean="0"/>
              <a:t>(dichotomy)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对二分类问题来说</a:t>
            </a:r>
            <a:r>
              <a:rPr lang="en-US" altLang="zh-CN" dirty="0" smtClean="0"/>
              <a:t>,    </a:t>
            </a:r>
            <a:r>
              <a:rPr lang="zh-CN" altLang="en-US" dirty="0" smtClean="0"/>
              <a:t>中的假设对</a:t>
            </a:r>
            <a:r>
              <a:rPr lang="en-US" altLang="zh-CN" dirty="0" smtClean="0"/>
              <a:t>   </a:t>
            </a:r>
            <a:r>
              <a:rPr lang="zh-CN" altLang="en-US" dirty="0" smtClean="0"/>
              <a:t>中示例赋予标记的每种可能结果称为对</a:t>
            </a:r>
            <a:r>
              <a:rPr lang="en-US" altLang="zh-CN" dirty="0" smtClean="0"/>
              <a:t>    </a:t>
            </a:r>
          </a:p>
          <a:p>
            <a:pPr marL="0" lvl="1" indent="0">
              <a:lnSpc>
                <a:spcPct val="150000"/>
              </a:lnSpc>
              <a:spcBef>
                <a:spcPts val="6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的一种“对分”</a:t>
            </a:r>
            <a:r>
              <a:rPr lang="en-US" altLang="zh-CN" dirty="0" smtClean="0"/>
              <a:t>.</a:t>
            </a:r>
          </a:p>
          <a:p>
            <a:pPr marL="342900" lvl="1" indent="-342900">
              <a:spcBef>
                <a:spcPts val="1000"/>
              </a:spcBef>
              <a:buSzPct val="120000"/>
            </a:pPr>
            <a:endParaRPr lang="en-US" altLang="zh-CN" sz="1800" dirty="0"/>
          </a:p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 smtClean="0"/>
              <a:t>打散</a:t>
            </a:r>
            <a:r>
              <a:rPr lang="en-US" altLang="zh-CN" sz="2400" dirty="0" smtClean="0"/>
              <a:t>(shattering)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/>
              <a:t>若假设</a:t>
            </a:r>
            <a:r>
              <a:rPr lang="zh-CN" altLang="en-US" dirty="0" smtClean="0"/>
              <a:t>空间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能</a:t>
            </a:r>
            <a:r>
              <a:rPr lang="zh-CN" altLang="en-US" dirty="0"/>
              <a:t>实现示例</a:t>
            </a:r>
            <a:r>
              <a:rPr lang="zh-CN" altLang="en-US" dirty="0" smtClean="0"/>
              <a:t>集</a:t>
            </a:r>
            <a:r>
              <a:rPr lang="en-US" altLang="zh-CN" dirty="0" smtClean="0"/>
              <a:t>   </a:t>
            </a:r>
            <a:r>
              <a:rPr lang="zh-CN" altLang="en-US" dirty="0" smtClean="0"/>
              <a:t>上</a:t>
            </a:r>
            <a:r>
              <a:rPr lang="zh-CN" altLang="en-US" dirty="0"/>
              <a:t>的所有对分，即                     </a:t>
            </a:r>
            <a:r>
              <a:rPr lang="en-US" altLang="zh-CN" dirty="0" smtClean="0"/>
              <a:t>, </a:t>
            </a:r>
            <a:r>
              <a:rPr lang="zh-CN" altLang="en-US" dirty="0"/>
              <a:t>则称示例</a:t>
            </a:r>
            <a:r>
              <a:rPr lang="zh-CN" altLang="en-US" dirty="0" smtClean="0"/>
              <a:t>集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能</a:t>
            </a:r>
            <a:r>
              <a:rPr lang="zh-CN" altLang="en-US" dirty="0"/>
              <a:t>被假设</a:t>
            </a:r>
            <a:r>
              <a:rPr lang="zh-CN" altLang="en-US" dirty="0" smtClean="0"/>
              <a:t>空间</a:t>
            </a:r>
            <a:r>
              <a:rPr lang="en-US" altLang="zh-CN" dirty="0" smtClean="0"/>
              <a:t>   </a:t>
            </a:r>
            <a:r>
              <a:rPr lang="zh-CN" altLang="en-US" dirty="0" smtClean="0"/>
              <a:t>“打散”</a:t>
            </a:r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286000" y="282883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8072930"/>
              </p:ext>
            </p:extLst>
          </p:nvPr>
        </p:nvGraphicFramePr>
        <p:xfrm>
          <a:off x="4070350" y="1854610"/>
          <a:ext cx="247650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72" name="Formula" r:id="rId3" imgW="127080" imgH="155160" progId="Equation.Ribbit">
                  <p:embed/>
                </p:oleObj>
              </mc:Choice>
              <mc:Fallback>
                <p:oleObj name="Formula" r:id="rId3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70350" y="1854610"/>
                        <a:ext cx="247650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3533483"/>
              </p:ext>
            </p:extLst>
          </p:nvPr>
        </p:nvGraphicFramePr>
        <p:xfrm>
          <a:off x="2508250" y="1840029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73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8250" y="1840029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8955019"/>
              </p:ext>
            </p:extLst>
          </p:nvPr>
        </p:nvGraphicFramePr>
        <p:xfrm>
          <a:off x="322263" y="2373901"/>
          <a:ext cx="247650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74" name="Formula" r:id="rId7" imgW="127080" imgH="155160" progId="Equation.Ribbit">
                  <p:embed/>
                </p:oleObj>
              </mc:Choice>
              <mc:Fallback>
                <p:oleObj name="Formula" r:id="rId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2263" y="2373901"/>
                        <a:ext cx="247650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710956"/>
              </p:ext>
            </p:extLst>
          </p:nvPr>
        </p:nvGraphicFramePr>
        <p:xfrm>
          <a:off x="5776913" y="3776779"/>
          <a:ext cx="1681163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75" name="Formula" r:id="rId8" imgW="860040" imgH="182880" progId="Equation.Ribbit">
                  <p:embed/>
                </p:oleObj>
              </mc:Choice>
              <mc:Fallback>
                <p:oleObj name="Formula" r:id="rId8" imgW="860040" imgH="1828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76913" y="3776779"/>
                        <a:ext cx="1681163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2775327"/>
              </p:ext>
            </p:extLst>
          </p:nvPr>
        </p:nvGraphicFramePr>
        <p:xfrm>
          <a:off x="1568450" y="3795829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76" name="Formula" r:id="rId10" imgW="132120" imgH="162720" progId="Equation.Ribbit">
                  <p:embed/>
                </p:oleObj>
              </mc:Choice>
              <mc:Fallback>
                <p:oleObj name="Formula" r:id="rId10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68450" y="3795829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3191469"/>
              </p:ext>
            </p:extLst>
          </p:nvPr>
        </p:nvGraphicFramePr>
        <p:xfrm>
          <a:off x="3371850" y="3795829"/>
          <a:ext cx="247650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77" name="Formula" r:id="rId11" imgW="127080" imgH="155160" progId="Equation.Ribbit">
                  <p:embed/>
                </p:oleObj>
              </mc:Choice>
              <mc:Fallback>
                <p:oleObj name="Formula" r:id="rId1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71850" y="3795829"/>
                        <a:ext cx="247650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336157"/>
              </p:ext>
            </p:extLst>
          </p:nvPr>
        </p:nvGraphicFramePr>
        <p:xfrm>
          <a:off x="576263" y="4266201"/>
          <a:ext cx="247650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78" name="Formula" r:id="rId12" imgW="127080" imgH="155160" progId="Equation.Ribbit">
                  <p:embed/>
                </p:oleObj>
              </mc:Choice>
              <mc:Fallback>
                <p:oleObj name="Formula" r:id="rId12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6263" y="4266201"/>
                        <a:ext cx="247650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779368"/>
              </p:ext>
            </p:extLst>
          </p:nvPr>
        </p:nvGraphicFramePr>
        <p:xfrm>
          <a:off x="2383631" y="4265120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579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83631" y="4265120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751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b="1" dirty="0" smtClean="0"/>
              <a:t>定义</a:t>
            </a:r>
            <a:r>
              <a:rPr lang="en-US" altLang="zh-CN" sz="2400" dirty="0" smtClean="0"/>
              <a:t> </a:t>
            </a:r>
            <a:r>
              <a:rPr lang="en-US" altLang="zh-CN" sz="2400" b="1" dirty="0" smtClean="0">
                <a:solidFill>
                  <a:schemeClr val="accent4"/>
                </a:solidFill>
              </a:rPr>
              <a:t>VC</a:t>
            </a:r>
            <a:r>
              <a:rPr lang="zh-CN" altLang="en-US" sz="2400" b="1" dirty="0" smtClean="0">
                <a:solidFill>
                  <a:schemeClr val="accent4"/>
                </a:solidFill>
              </a:rPr>
              <a:t>维</a:t>
            </a:r>
            <a:r>
              <a:rPr lang="en-US" altLang="zh-CN" sz="2400" b="1" dirty="0">
                <a:solidFill>
                  <a:schemeClr val="accent4"/>
                </a:solidFill>
              </a:rPr>
              <a:t>(</a:t>
            </a:r>
            <a:r>
              <a:rPr lang="en-US" altLang="zh-CN" sz="2400" b="1" dirty="0" smtClean="0">
                <a:solidFill>
                  <a:schemeClr val="accent4"/>
                </a:solidFill>
              </a:rPr>
              <a:t>Vapnik-Chervonenkis dimension</a:t>
            </a:r>
            <a:r>
              <a:rPr lang="en-US" altLang="zh-CN" sz="2000" b="1" dirty="0" smtClean="0">
                <a:solidFill>
                  <a:schemeClr val="accent4"/>
                </a:solidFill>
              </a:rPr>
              <a:t>)</a:t>
            </a:r>
            <a:endParaRPr lang="en-US" altLang="zh-CN" sz="2000" b="1" dirty="0">
              <a:solidFill>
                <a:schemeClr val="accent4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zh-CN" altLang="en-US" sz="2000" dirty="0" smtClean="0"/>
              <a:t>   假设空间   的</a:t>
            </a:r>
            <a:r>
              <a:rPr lang="en-US" altLang="zh-CN" sz="2000" dirty="0" smtClean="0"/>
              <a:t>VC</a:t>
            </a:r>
            <a:r>
              <a:rPr lang="zh-CN" altLang="en-US" sz="2000" dirty="0" smtClean="0"/>
              <a:t>维是能被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打散的最大示例集的大小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即</a:t>
            </a:r>
            <a:endParaRPr lang="en-US" altLang="zh-CN" sz="2000" dirty="0" smtClean="0"/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0934315"/>
              </p:ext>
            </p:extLst>
          </p:nvPr>
        </p:nvGraphicFramePr>
        <p:xfrm>
          <a:off x="1555248" y="1799660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32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55248" y="1799660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1155223"/>
              </p:ext>
            </p:extLst>
          </p:nvPr>
        </p:nvGraphicFramePr>
        <p:xfrm>
          <a:off x="2220673" y="2351857"/>
          <a:ext cx="5104989" cy="4114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33" name="Formula" r:id="rId5" imgW="2267280" imgH="182880" progId="Equation.Ribbit">
                  <p:embed/>
                </p:oleObj>
              </mc:Choice>
              <mc:Fallback>
                <p:oleObj name="Formula" r:id="rId5" imgW="2267280" imgH="1828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0673" y="2351857"/>
                        <a:ext cx="5104989" cy="4114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内容占位符 4"/>
          <p:cNvSpPr txBox="1">
            <a:spLocks/>
          </p:cNvSpPr>
          <p:nvPr/>
        </p:nvSpPr>
        <p:spPr>
          <a:xfrm>
            <a:off x="180837" y="3270405"/>
            <a:ext cx="8629650" cy="28643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</a:pPr>
            <a:r>
              <a:rPr lang="zh-CN" altLang="en-US" sz="2000" dirty="0" smtClean="0"/>
              <a:t>               </a:t>
            </a:r>
            <a:r>
              <a:rPr lang="zh-CN" altLang="en-US" dirty="0" smtClean="0"/>
              <a:t>意味着</a:t>
            </a:r>
            <a:r>
              <a:rPr lang="zh-CN" altLang="en-US" b="1" dirty="0" smtClean="0">
                <a:solidFill>
                  <a:srgbClr val="FF0000"/>
                </a:solidFill>
              </a:rPr>
              <a:t>存在</a:t>
            </a:r>
            <a:r>
              <a:rPr lang="zh-CN" altLang="en-US" dirty="0" smtClean="0"/>
              <a:t>一个大小为  的示例集能被   打散，并且</a:t>
            </a:r>
            <a:r>
              <a:rPr lang="zh-CN" altLang="en-US" b="1" dirty="0" smtClean="0">
                <a:solidFill>
                  <a:srgbClr val="FF0000"/>
                </a:solidFill>
              </a:rPr>
              <a:t>所有</a:t>
            </a:r>
            <a:r>
              <a:rPr lang="zh-CN" altLang="en-US" dirty="0" smtClean="0"/>
              <a:t>大小超过  的示例集都无法被   打散。</a:t>
            </a:r>
            <a:endParaRPr lang="zh-CN" altLang="en-US" dirty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7486584"/>
              </p:ext>
            </p:extLst>
          </p:nvPr>
        </p:nvGraphicFramePr>
        <p:xfrm>
          <a:off x="3419475" y="1807280"/>
          <a:ext cx="257175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34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19475" y="1807280"/>
                        <a:ext cx="257175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7605698"/>
              </p:ext>
            </p:extLst>
          </p:nvPr>
        </p:nvGraphicFramePr>
        <p:xfrm>
          <a:off x="554551" y="3405670"/>
          <a:ext cx="1408064" cy="3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35" name="Formula" r:id="rId8" imgW="748080" imgH="176760" progId="Equation.Ribbit">
                  <p:embed/>
                </p:oleObj>
              </mc:Choice>
              <mc:Fallback>
                <p:oleObj name="Formula" r:id="rId8" imgW="7480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4551" y="3405670"/>
                        <a:ext cx="1408064" cy="3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817203"/>
              </p:ext>
            </p:extLst>
          </p:nvPr>
        </p:nvGraphicFramePr>
        <p:xfrm>
          <a:off x="4751579" y="3405669"/>
          <a:ext cx="178638" cy="3275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36" name="Formula" r:id="rId10" imgW="85320" imgH="157680" progId="Equation.Ribbit">
                  <p:embed/>
                </p:oleObj>
              </mc:Choice>
              <mc:Fallback>
                <p:oleObj name="Formula" r:id="rId10" imgW="853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751579" y="3405669"/>
                        <a:ext cx="178638" cy="3275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9607428"/>
              </p:ext>
            </p:extLst>
          </p:nvPr>
        </p:nvGraphicFramePr>
        <p:xfrm>
          <a:off x="2025410" y="3822348"/>
          <a:ext cx="178637" cy="3275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37" name="Formula" r:id="rId12" imgW="85320" imgH="157680" progId="Equation.Ribbit">
                  <p:embed/>
                </p:oleObj>
              </mc:Choice>
              <mc:Fallback>
                <p:oleObj name="Formula" r:id="rId12" imgW="85320" imgH="157680" progId="Equation.Ribbit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025410" y="3822348"/>
                        <a:ext cx="178637" cy="3275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2040856"/>
              </p:ext>
            </p:extLst>
          </p:nvPr>
        </p:nvGraphicFramePr>
        <p:xfrm>
          <a:off x="6614707" y="3406869"/>
          <a:ext cx="263957" cy="3275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38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14" name="对象 1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4707" y="3406869"/>
                        <a:ext cx="263957" cy="3275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0224144"/>
              </p:ext>
            </p:extLst>
          </p:nvPr>
        </p:nvGraphicFramePr>
        <p:xfrm>
          <a:off x="4463526" y="3828594"/>
          <a:ext cx="279740" cy="3470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39" name="Formula" r:id="rId14" imgW="132120" imgH="162720" progId="Equation.Ribbit">
                  <p:embed/>
                </p:oleObj>
              </mc:Choice>
              <mc:Fallback>
                <p:oleObj name="Formula" r:id="rId14" imgW="132120" imgH="162720" progId="Equation.Ribbit">
                  <p:embed/>
                  <p:pic>
                    <p:nvPicPr>
                      <p:cNvPr id="18" name="对象 1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3526" y="3828594"/>
                        <a:ext cx="279740" cy="3470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046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关注的问题</a:t>
            </a:r>
            <a:endParaRPr lang="zh-CN" altLang="en-US" sz="3600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 smtClean="0"/>
              <a:t>怎样刻画“</a:t>
            </a:r>
            <a:r>
              <a:rPr lang="zh-CN" alt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学习</a:t>
            </a:r>
            <a:r>
              <a:rPr lang="zh-CN" altLang="en-US" sz="2200" dirty="0" smtClean="0"/>
              <a:t>”这个过程？</a:t>
            </a:r>
            <a:r>
              <a:rPr lang="en-US" altLang="zh-CN" sz="2200" dirty="0" smtClean="0"/>
              <a:t>	</a:t>
            </a:r>
          </a:p>
          <a:p>
            <a:pPr marL="342900" lvl="1" indent="0">
              <a:buNone/>
            </a:pPr>
            <a:r>
              <a:rPr lang="en-US" altLang="zh-CN" sz="2200" dirty="0"/>
              <a:t>	</a:t>
            </a:r>
            <a:endParaRPr lang="en-US" altLang="zh-CN" sz="2200" dirty="0" smtClean="0"/>
          </a:p>
          <a:p>
            <a:r>
              <a:rPr lang="zh-CN" altLang="en-US" sz="2200" dirty="0" smtClean="0"/>
              <a:t>什么样的问题是“</a:t>
            </a:r>
            <a:r>
              <a:rPr lang="zh-CN" alt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可学习的</a:t>
            </a:r>
            <a:r>
              <a:rPr lang="zh-CN" altLang="en-US" sz="2200" dirty="0" smtClean="0"/>
              <a:t>”？</a:t>
            </a:r>
            <a:endParaRPr lang="en-US" altLang="zh-CN" sz="2200" dirty="0" smtClean="0"/>
          </a:p>
          <a:p>
            <a:pPr marL="342900" lvl="1" indent="0">
              <a:buNone/>
            </a:pPr>
            <a:endParaRPr lang="en-US" altLang="zh-CN" sz="2200" dirty="0" smtClean="0"/>
          </a:p>
          <a:p>
            <a:r>
              <a:rPr lang="zh-CN" altLang="en-US" sz="2200" dirty="0" smtClean="0"/>
              <a:t>什么样的问题是“</a:t>
            </a:r>
            <a:r>
              <a:rPr lang="zh-CN" altLang="en-US" sz="2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易学习的</a:t>
            </a:r>
            <a:r>
              <a:rPr lang="zh-CN" altLang="en-US" sz="2200" dirty="0" smtClean="0"/>
              <a:t>”？</a:t>
            </a:r>
            <a:endParaRPr lang="en-US" altLang="zh-CN" sz="2200" dirty="0" smtClean="0"/>
          </a:p>
          <a:p>
            <a:endParaRPr lang="en-US" altLang="zh-CN" sz="2200" dirty="0"/>
          </a:p>
          <a:p>
            <a:r>
              <a:rPr lang="en-US" altLang="zh-CN" sz="2200" dirty="0" smtClean="0"/>
              <a:t> </a:t>
            </a:r>
            <a:r>
              <a:rPr lang="zh-CN" altLang="en-US" sz="2200" dirty="0" smtClean="0"/>
              <a:t>对于给定的学习算法，能否在理论上预测其性能？</a:t>
            </a:r>
            <a:endParaRPr lang="en-US" altLang="zh-CN" sz="2200" dirty="0" smtClean="0"/>
          </a:p>
          <a:p>
            <a:endParaRPr lang="en-US" altLang="zh-CN" sz="2200" dirty="0"/>
          </a:p>
          <a:p>
            <a:r>
              <a:rPr lang="en-US" altLang="zh-CN" sz="2200" dirty="0" smtClean="0"/>
              <a:t> </a:t>
            </a:r>
            <a:r>
              <a:rPr lang="zh-CN" altLang="en-US" sz="2200" dirty="0" smtClean="0"/>
              <a:t>理论结果如何指导现实问题的算法设计？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409543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20663" y="1134415"/>
            <a:ext cx="8629650" cy="5205073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buSzPct val="120000"/>
              <a:buFont typeface="Wingdings" panose="05000000000000000000" pitchFamily="2" charset="2"/>
              <a:buChar char="p"/>
            </a:pPr>
            <a:r>
              <a:rPr lang="zh-CN" altLang="en-US" sz="2400" dirty="0" smtClean="0"/>
              <a:t>例</a:t>
            </a:r>
            <a:r>
              <a:rPr lang="en-US" altLang="zh-CN" sz="2400" dirty="0" smtClean="0"/>
              <a:t>1 </a:t>
            </a:r>
            <a:r>
              <a:rPr lang="zh-CN" altLang="en-US" sz="2400" dirty="0" smtClean="0"/>
              <a:t>实数域中的区间</a:t>
            </a:r>
            <a:endParaRPr lang="en-US" altLang="zh-CN" sz="2400" dirty="0" smtClean="0"/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令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表示实数域中所有闭区间构成的集合</a:t>
            </a:r>
            <a:endParaRPr lang="en-US" altLang="zh-CN" dirty="0" smtClean="0"/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对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若    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则                   </a:t>
            </a:r>
            <a:r>
              <a:rPr lang="en-US" altLang="zh-CN" dirty="0"/>
              <a:t> </a:t>
            </a:r>
            <a:r>
              <a:rPr lang="en-US" altLang="zh-CN" dirty="0" smtClean="0"/>
              <a:t>, </a:t>
            </a:r>
            <a:r>
              <a:rPr lang="zh-CN" altLang="en-US" dirty="0" smtClean="0"/>
              <a:t>否则</a:t>
            </a:r>
            <a:endParaRPr lang="en-US" altLang="zh-CN" dirty="0" smtClean="0"/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令                           则假设空间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中存在假设</a:t>
            </a:r>
            <a:endParaRPr lang="en-US" altLang="zh-CN" dirty="0" smtClean="0"/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将           打散，所以假设空间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维至少为</a:t>
            </a:r>
            <a:r>
              <a:rPr lang="en-US" altLang="zh-CN" dirty="0" smtClean="0"/>
              <a:t>2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对任意大小为</a:t>
            </a:r>
            <a:r>
              <a:rPr lang="en-US" altLang="zh-CN" dirty="0" smtClean="0"/>
              <a:t>3</a:t>
            </a:r>
            <a:r>
              <a:rPr lang="zh-CN" altLang="en-US" dirty="0" smtClean="0"/>
              <a:t>的示例集                </a:t>
            </a:r>
            <a:r>
              <a:rPr lang="en-US" altLang="zh-CN" dirty="0" smtClean="0"/>
              <a:t>,</a:t>
            </a:r>
            <a:r>
              <a:rPr lang="zh-CN" altLang="en-US" dirty="0" smtClean="0"/>
              <a:t>不妨设                    则    中不存在任何假设       能实现对分结果                                   </a:t>
            </a:r>
            <a:r>
              <a:rPr lang="en-US" altLang="zh-CN" dirty="0" smtClean="0"/>
              <a:t>. </a:t>
            </a:r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于是</a:t>
            </a:r>
            <a:r>
              <a:rPr lang="en-US" altLang="zh-CN" dirty="0" smtClean="0"/>
              <a:t>,    </a:t>
            </a:r>
            <a:r>
              <a:rPr lang="zh-CN" altLang="en-US" dirty="0" smtClean="0"/>
              <a:t>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2.</a:t>
            </a: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2286000" y="236332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223795"/>
              </p:ext>
            </p:extLst>
          </p:nvPr>
        </p:nvGraphicFramePr>
        <p:xfrm>
          <a:off x="3469917" y="1190371"/>
          <a:ext cx="525462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07" name="Formula" r:id="rId3" imgW="269280" imgH="176760" progId="Equation.Ribbit">
                  <p:embed/>
                </p:oleObj>
              </mc:Choice>
              <mc:Fallback>
                <p:oleObj name="Formula" r:id="rId3" imgW="2692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69917" y="1190371"/>
                        <a:ext cx="525462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029975"/>
              </p:ext>
            </p:extLst>
          </p:nvPr>
        </p:nvGraphicFramePr>
        <p:xfrm>
          <a:off x="576263" y="1759675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08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6263" y="1759675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9009457"/>
              </p:ext>
            </p:extLst>
          </p:nvPr>
        </p:nvGraphicFramePr>
        <p:xfrm>
          <a:off x="4911725" y="1707780"/>
          <a:ext cx="3925888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09" name="Formula" r:id="rId7" imgW="2013120" imgH="190800" progId="Equation.Ribbit">
                  <p:embed/>
                </p:oleObj>
              </mc:Choice>
              <mc:Fallback>
                <p:oleObj name="Formula" r:id="rId7" imgW="2013120" imgH="190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11725" y="1707780"/>
                        <a:ext cx="3925888" cy="369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9366945"/>
              </p:ext>
            </p:extLst>
          </p:nvPr>
        </p:nvGraphicFramePr>
        <p:xfrm>
          <a:off x="611546" y="2822205"/>
          <a:ext cx="2292350" cy="296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0" name="Formula" r:id="rId9" imgW="1176120" imgH="152640" progId="Equation.Ribbit">
                  <p:embed/>
                </p:oleObj>
              </mc:Choice>
              <mc:Fallback>
                <p:oleObj name="Formula" r:id="rId9" imgW="1176120" imgH="152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1546" y="2822205"/>
                        <a:ext cx="2292350" cy="296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5209448"/>
              </p:ext>
            </p:extLst>
          </p:nvPr>
        </p:nvGraphicFramePr>
        <p:xfrm>
          <a:off x="3841033" y="3349371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1" name="Formula" r:id="rId11" imgW="132120" imgH="162720" progId="Equation.Ribbit">
                  <p:embed/>
                </p:oleObj>
              </mc:Choice>
              <mc:Fallback>
                <p:oleObj name="Formula" r:id="rId11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41033" y="3349371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7421029"/>
              </p:ext>
            </p:extLst>
          </p:nvPr>
        </p:nvGraphicFramePr>
        <p:xfrm>
          <a:off x="614204" y="2297746"/>
          <a:ext cx="78740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2" name="Formula" r:id="rId12" imgW="402840" imgH="155160" progId="Equation.Ribbit">
                  <p:embed/>
                </p:oleObj>
              </mc:Choice>
              <mc:Fallback>
                <p:oleObj name="Formula" r:id="rId12" imgW="4028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4204" y="2297746"/>
                        <a:ext cx="78740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6416012"/>
              </p:ext>
            </p:extLst>
          </p:nvPr>
        </p:nvGraphicFramePr>
        <p:xfrm>
          <a:off x="1840652" y="2269576"/>
          <a:ext cx="1074738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3" name="Formula" r:id="rId14" imgW="552600" imgH="176760" progId="Equation.Ribbit">
                  <p:embed/>
                </p:oleObj>
              </mc:Choice>
              <mc:Fallback>
                <p:oleObj name="Formula" r:id="rId14" imgW="5526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840652" y="2269576"/>
                        <a:ext cx="1074738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6004850"/>
              </p:ext>
            </p:extLst>
          </p:nvPr>
        </p:nvGraphicFramePr>
        <p:xfrm>
          <a:off x="3435348" y="2261662"/>
          <a:ext cx="1693863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4" name="Formula" r:id="rId16" imgW="867600" imgH="189360" progId="Equation.Ribbit">
                  <p:embed/>
                </p:oleObj>
              </mc:Choice>
              <mc:Fallback>
                <p:oleObj name="Formula" r:id="rId16" imgW="867600" imgH="189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435348" y="2261662"/>
                        <a:ext cx="1693863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8128290"/>
              </p:ext>
            </p:extLst>
          </p:nvPr>
        </p:nvGraphicFramePr>
        <p:xfrm>
          <a:off x="5902683" y="2260230"/>
          <a:ext cx="1778000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5" name="Formula" r:id="rId18" imgW="910800" imgH="189360" progId="Equation.Ribbit">
                  <p:embed/>
                </p:oleObj>
              </mc:Choice>
              <mc:Fallback>
                <p:oleObj name="Formula" r:id="rId18" imgW="910800" imgH="189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902683" y="2260230"/>
                        <a:ext cx="1778000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8114244"/>
              </p:ext>
            </p:extLst>
          </p:nvPr>
        </p:nvGraphicFramePr>
        <p:xfrm>
          <a:off x="5783688" y="2774580"/>
          <a:ext cx="2925763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6" name="Formula" r:id="rId20" imgW="1500120" imgH="190800" progId="Equation.Ribbit">
                  <p:embed/>
                </p:oleObj>
              </mc:Choice>
              <mc:Fallback>
                <p:oleObj name="Formula" r:id="rId20" imgW="1500120" imgH="190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783688" y="2774580"/>
                        <a:ext cx="2925763" cy="369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055922"/>
              </p:ext>
            </p:extLst>
          </p:nvPr>
        </p:nvGraphicFramePr>
        <p:xfrm>
          <a:off x="598534" y="3311155"/>
          <a:ext cx="973137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7" name="Formula" r:id="rId22" imgW="499320" imgH="177840" progId="Equation.Ribbit">
                  <p:embed/>
                </p:oleObj>
              </mc:Choice>
              <mc:Fallback>
                <p:oleObj name="Formula" r:id="rId22" imgW="4993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598534" y="3311155"/>
                        <a:ext cx="973137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825869"/>
              </p:ext>
            </p:extLst>
          </p:nvPr>
        </p:nvGraphicFramePr>
        <p:xfrm>
          <a:off x="4239676" y="2818632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8" name="Formula" r:id="rId24" imgW="132120" imgH="162720" progId="Equation.Ribbit">
                  <p:embed/>
                </p:oleObj>
              </mc:Choice>
              <mc:Fallback>
                <p:oleObj name="Formula" r:id="rId24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39676" y="2818632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2468916"/>
              </p:ext>
            </p:extLst>
          </p:nvPr>
        </p:nvGraphicFramePr>
        <p:xfrm>
          <a:off x="3020344" y="3824096"/>
          <a:ext cx="1381125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19" name="Formula" r:id="rId25" imgW="710280" imgH="177840" progId="Equation.Ribbit">
                  <p:embed/>
                </p:oleObj>
              </mc:Choice>
              <mc:Fallback>
                <p:oleObj name="Formula" r:id="rId25" imgW="7102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3020344" y="3824096"/>
                        <a:ext cx="1381125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931499"/>
              </p:ext>
            </p:extLst>
          </p:nvPr>
        </p:nvGraphicFramePr>
        <p:xfrm>
          <a:off x="5334537" y="3890592"/>
          <a:ext cx="1698625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20" name="Formula" r:id="rId27" imgW="872640" imgH="132120" progId="Equation.Ribbit">
                  <p:embed/>
                </p:oleObj>
              </mc:Choice>
              <mc:Fallback>
                <p:oleObj name="Formula" r:id="rId27" imgW="872640" imgH="1321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5334537" y="3890592"/>
                        <a:ext cx="1698625" cy="25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1669599"/>
              </p:ext>
            </p:extLst>
          </p:nvPr>
        </p:nvGraphicFramePr>
        <p:xfrm>
          <a:off x="7380579" y="3849501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21" name="Formula" r:id="rId29" imgW="132120" imgH="162720" progId="Equation.Ribbit">
                  <p:embed/>
                </p:oleObj>
              </mc:Choice>
              <mc:Fallback>
                <p:oleObj name="Formula" r:id="rId29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80579" y="3849501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1408741"/>
              </p:ext>
            </p:extLst>
          </p:nvPr>
        </p:nvGraphicFramePr>
        <p:xfrm>
          <a:off x="1350669" y="4247780"/>
          <a:ext cx="528638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22" name="Formula" r:id="rId30" imgW="271800" imgH="181800" progId="Equation.Ribbit">
                  <p:embed/>
                </p:oleObj>
              </mc:Choice>
              <mc:Fallback>
                <p:oleObj name="Formula" r:id="rId30" imgW="271800" imgH="181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350669" y="4247780"/>
                        <a:ext cx="528638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5992659"/>
              </p:ext>
            </p:extLst>
          </p:nvPr>
        </p:nvGraphicFramePr>
        <p:xfrm>
          <a:off x="3755151" y="4220948"/>
          <a:ext cx="3127375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23" name="Formula" r:id="rId32" imgW="1606680" imgH="177840" progId="Equation.Ribbit">
                  <p:embed/>
                </p:oleObj>
              </mc:Choice>
              <mc:Fallback>
                <p:oleObj name="Formula" r:id="rId32" imgW="16066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3755151" y="4220948"/>
                        <a:ext cx="3127375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7847395"/>
              </p:ext>
            </p:extLst>
          </p:nvPr>
        </p:nvGraphicFramePr>
        <p:xfrm>
          <a:off x="979775" y="4789659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024" name="Formula" r:id="rId34" imgW="132120" imgH="162720" progId="Equation.Ribbit">
                  <p:embed/>
                </p:oleObj>
              </mc:Choice>
              <mc:Fallback>
                <p:oleObj name="Formula" r:id="rId34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9775" y="4789659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329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20663" y="1134415"/>
            <a:ext cx="8629650" cy="5205073"/>
          </a:xfrm>
        </p:spPr>
        <p:txBody>
          <a:bodyPr>
            <a:normAutofit/>
          </a:bodyPr>
          <a:lstStyle/>
          <a:p>
            <a:pPr marL="0" indent="-457200"/>
            <a:r>
              <a:rPr lang="zh-CN" altLang="en-US" dirty="0" smtClean="0"/>
              <a:t>例</a:t>
            </a:r>
            <a:r>
              <a:rPr lang="en-US" altLang="zh-CN" dirty="0"/>
              <a:t>2</a:t>
            </a:r>
            <a:r>
              <a:rPr lang="en-US" altLang="zh-CN" dirty="0" smtClean="0"/>
              <a:t> </a:t>
            </a:r>
            <a:r>
              <a:rPr lang="zh-CN" altLang="en-US" dirty="0" smtClean="0"/>
              <a:t>二维实平面的线性划分</a:t>
            </a:r>
            <a:endParaRPr lang="en-US" altLang="zh-CN" dirty="0" smtClean="0"/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令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表示二维实平面上所有线性划分构成的集合</a:t>
            </a:r>
            <a:r>
              <a:rPr lang="en-US" altLang="zh-CN" dirty="0" smtClean="0"/>
              <a:t>, </a:t>
            </a:r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由下图可知</a:t>
            </a:r>
            <a:r>
              <a:rPr lang="en-US" altLang="zh-CN" dirty="0" smtClean="0"/>
              <a:t>, </a:t>
            </a:r>
            <a:r>
              <a:rPr lang="zh-CN" altLang="en-US" dirty="0" smtClean="0"/>
              <a:t>存在大小为</a:t>
            </a:r>
            <a:r>
              <a:rPr lang="en-US" altLang="zh-CN" dirty="0" smtClean="0"/>
              <a:t>3</a:t>
            </a:r>
            <a:r>
              <a:rPr lang="zh-CN" altLang="en-US" dirty="0" smtClean="0"/>
              <a:t>的示例集可被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打散</a:t>
            </a:r>
            <a:r>
              <a:rPr lang="en-US" altLang="zh-CN" dirty="0" smtClean="0"/>
              <a:t>, </a:t>
            </a:r>
            <a:r>
              <a:rPr lang="zh-CN" altLang="en-US" dirty="0" smtClean="0"/>
              <a:t>但不存在大小为</a:t>
            </a:r>
            <a:r>
              <a:rPr lang="en-US" altLang="zh-CN" dirty="0" smtClean="0"/>
              <a:t>4</a:t>
            </a:r>
            <a:r>
              <a:rPr lang="zh-CN" altLang="en-US" dirty="0" smtClean="0"/>
              <a:t>的示例集可被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打散</a:t>
            </a:r>
            <a:r>
              <a:rPr lang="en-US" altLang="zh-CN" dirty="0" smtClean="0"/>
              <a:t>.</a:t>
            </a:r>
          </a:p>
          <a:p>
            <a:pPr marL="0" lvl="1" indent="0">
              <a:lnSpc>
                <a:spcPct val="130000"/>
              </a:lnSpc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于是</a:t>
            </a:r>
            <a:r>
              <a:rPr lang="en-US" altLang="zh-CN" dirty="0" smtClean="0"/>
              <a:t>, </a:t>
            </a:r>
            <a:r>
              <a:rPr lang="zh-CN" altLang="en-US" dirty="0" smtClean="0"/>
              <a:t>二维实平面上所有线性划分构成的假设空间</a:t>
            </a: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3.</a:t>
            </a:r>
            <a:endParaRPr lang="en-US" altLang="zh-CN" dirty="0"/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2317359"/>
              </p:ext>
            </p:extLst>
          </p:nvPr>
        </p:nvGraphicFramePr>
        <p:xfrm>
          <a:off x="576263" y="1718104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17" name="Formula" r:id="rId3" imgW="132120" imgH="162720" progId="Equation.Ribbit">
                  <p:embed/>
                </p:oleObj>
              </mc:Choice>
              <mc:Fallback>
                <p:oleObj name="Formula" r:id="rId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6263" y="1718104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0661239"/>
              </p:ext>
            </p:extLst>
          </p:nvPr>
        </p:nvGraphicFramePr>
        <p:xfrm>
          <a:off x="5784922" y="1688809"/>
          <a:ext cx="1044575" cy="33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18" name="Formula" r:id="rId5" imgW="534960" imgH="174240" progId="Equation.Ribbit">
                  <p:embed/>
                </p:oleObj>
              </mc:Choice>
              <mc:Fallback>
                <p:oleObj name="Formula" r:id="rId5" imgW="534960" imgH="174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84922" y="1688809"/>
                        <a:ext cx="1044575" cy="33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8785571"/>
              </p:ext>
            </p:extLst>
          </p:nvPr>
        </p:nvGraphicFramePr>
        <p:xfrm>
          <a:off x="4727527" y="2259754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19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27527" y="2259754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4502642"/>
              </p:ext>
            </p:extLst>
          </p:nvPr>
        </p:nvGraphicFramePr>
        <p:xfrm>
          <a:off x="820559" y="2656404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20" name="Formula" r:id="rId8" imgW="132120" imgH="162720" progId="Equation.Ribbit">
                  <p:embed/>
                </p:oleObj>
              </mc:Choice>
              <mc:Fallback>
                <p:oleObj name="Formula" r:id="rId8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0559" y="2656404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524062"/>
              </p:ext>
            </p:extLst>
          </p:nvPr>
        </p:nvGraphicFramePr>
        <p:xfrm>
          <a:off x="5871599" y="3184884"/>
          <a:ext cx="257175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21" name="Formula" r:id="rId9" imgW="132120" imgH="162720" progId="Equation.Ribbit">
                  <p:embed/>
                </p:oleObj>
              </mc:Choice>
              <mc:Fallback>
                <p:oleObj name="Formula" r:id="rId9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871599" y="3184884"/>
                        <a:ext cx="257175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0"/>
          <a:srcRect t="4803" b="5939"/>
          <a:stretch/>
        </p:blipFill>
        <p:spPr>
          <a:xfrm>
            <a:off x="-1" y="3928754"/>
            <a:ext cx="9174910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90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5153558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spcAft>
                <a:spcPts val="1200"/>
              </a:spcAft>
              <a:buSzPct val="120000"/>
              <a:buFont typeface="Wingdings" panose="05000000000000000000" pitchFamily="2" charset="2"/>
              <a:buChar char="p"/>
            </a:pPr>
            <a:r>
              <a:rPr lang="en-US" altLang="zh-CN" sz="2400" dirty="0" smtClean="0"/>
              <a:t>VC</a:t>
            </a:r>
            <a:r>
              <a:rPr lang="zh-CN" altLang="en-US" sz="2400" dirty="0" smtClean="0"/>
              <a:t>维与增长函数之间的定量关系</a:t>
            </a:r>
            <a:r>
              <a:rPr lang="en-US" altLang="zh-CN" sz="2400" dirty="0" smtClean="0"/>
              <a:t>:</a:t>
            </a:r>
            <a:endParaRPr lang="en-US" altLang="zh-CN" sz="24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200" dirty="0" smtClean="0"/>
              <a:t>Sauer</a:t>
            </a:r>
            <a:r>
              <a:rPr lang="zh-CN" altLang="en-US" sz="2200" dirty="0" smtClean="0"/>
              <a:t>引理</a:t>
            </a:r>
            <a:endParaRPr lang="en-US" altLang="zh-CN" sz="22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 </a:t>
            </a:r>
            <a:r>
              <a:rPr lang="zh-CN" altLang="en-US" dirty="0" smtClean="0"/>
              <a:t>若假设空间   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  </a:t>
            </a:r>
            <a:r>
              <a:rPr lang="zh-CN" altLang="en-US" dirty="0" smtClean="0"/>
              <a:t>，则对任意          有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3378306"/>
              </p:ext>
            </p:extLst>
          </p:nvPr>
        </p:nvGraphicFramePr>
        <p:xfrm>
          <a:off x="4931133" y="2334930"/>
          <a:ext cx="842963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50" name="Formula" r:id="rId3" imgW="432000" imgH="155160" progId="Equation.Ribbit">
                  <p:embed/>
                </p:oleObj>
              </mc:Choice>
              <mc:Fallback>
                <p:oleObj name="Formula" r:id="rId3" imgW="4320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31133" y="2334930"/>
                        <a:ext cx="842963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5190450"/>
              </p:ext>
            </p:extLst>
          </p:nvPr>
        </p:nvGraphicFramePr>
        <p:xfrm>
          <a:off x="2080138" y="2331934"/>
          <a:ext cx="25717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51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0138" y="2331934"/>
                        <a:ext cx="25717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81221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3335453"/>
              </p:ext>
            </p:extLst>
          </p:nvPr>
        </p:nvGraphicFramePr>
        <p:xfrm>
          <a:off x="3209334" y="2806329"/>
          <a:ext cx="2391148" cy="82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52" name="Formula" r:id="rId7" imgW="1346400" imgH="462600" progId="Equation.Ribbit">
                  <p:embed/>
                </p:oleObj>
              </mc:Choice>
              <mc:Fallback>
                <p:oleObj name="Formula" r:id="rId7" imgW="1346400" imgH="4626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09334" y="2806329"/>
                        <a:ext cx="2391148" cy="82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2666561"/>
              </p:ext>
            </p:extLst>
          </p:nvPr>
        </p:nvGraphicFramePr>
        <p:xfrm>
          <a:off x="3471223" y="2333656"/>
          <a:ext cx="166687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53" name="Formula" r:id="rId9" imgW="85320" imgH="157680" progId="Equation.Ribbit">
                  <p:embed/>
                </p:oleObj>
              </mc:Choice>
              <mc:Fallback>
                <p:oleObj name="Formula" r:id="rId9" imgW="853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71223" y="2333656"/>
                        <a:ext cx="166687" cy="306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116115" y="4039415"/>
            <a:ext cx="9167934" cy="235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000" dirty="0"/>
              <a:t>由</a:t>
            </a:r>
            <a:r>
              <a:rPr lang="en-US" altLang="zh-CN" sz="2000" dirty="0"/>
              <a:t>Sauer</a:t>
            </a:r>
            <a:r>
              <a:rPr lang="zh-CN" altLang="en-US" sz="2000" dirty="0"/>
              <a:t>引理可以计算出增长函数的上界</a:t>
            </a:r>
            <a:r>
              <a:rPr lang="en-US" altLang="zh-CN" sz="2000" dirty="0"/>
              <a:t>: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000" dirty="0"/>
              <a:t>推论</a:t>
            </a:r>
            <a:r>
              <a:rPr lang="en-US" altLang="zh-CN" sz="2000" dirty="0"/>
              <a:t>: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000" dirty="0"/>
              <a:t>      </a:t>
            </a:r>
            <a:r>
              <a:rPr lang="zh-CN" altLang="en-US" sz="2000" dirty="0"/>
              <a:t>若假设空间   的</a:t>
            </a:r>
            <a:r>
              <a:rPr lang="en-US" altLang="zh-CN" sz="2000" dirty="0"/>
              <a:t>VC</a:t>
            </a:r>
            <a:r>
              <a:rPr lang="zh-CN" altLang="en-US" sz="2000" dirty="0"/>
              <a:t>维为</a:t>
            </a:r>
            <a:r>
              <a:rPr lang="en-US" altLang="zh-CN" sz="2000" dirty="0"/>
              <a:t>  </a:t>
            </a:r>
            <a:r>
              <a:rPr lang="zh-CN" altLang="en-US" sz="2000" dirty="0"/>
              <a:t>，则</a:t>
            </a:r>
            <a:r>
              <a:rPr lang="zh-CN" altLang="en-US" sz="2000" dirty="0" smtClean="0"/>
              <a:t>对任意</a:t>
            </a:r>
            <a:r>
              <a:rPr lang="zh-CN" altLang="en-US" sz="2000" dirty="0"/>
              <a:t>整数          有</a:t>
            </a:r>
            <a:endParaRPr lang="en-US" altLang="zh-CN" sz="20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2204719"/>
              </p:ext>
            </p:extLst>
          </p:nvPr>
        </p:nvGraphicFramePr>
        <p:xfrm>
          <a:off x="5382273" y="4970573"/>
          <a:ext cx="819150" cy="3041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54" name="Formula" r:id="rId11" imgW="419400" imgH="157680" progId="Equation.Ribbit">
                  <p:embed/>
                </p:oleObj>
              </mc:Choice>
              <mc:Fallback>
                <p:oleObj name="Formula" r:id="rId11" imgW="419400" imgH="157680" progId="Equation.Ribbit">
                  <p:embed/>
                  <p:pic>
                    <p:nvPicPr>
                      <p:cNvPr id="11" name="对象 1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382273" y="4970573"/>
                        <a:ext cx="819150" cy="3041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7181447"/>
              </p:ext>
            </p:extLst>
          </p:nvPr>
        </p:nvGraphicFramePr>
        <p:xfrm>
          <a:off x="2010174" y="4984439"/>
          <a:ext cx="257175" cy="3167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55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14" name="对象 1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10174" y="4984439"/>
                        <a:ext cx="257175" cy="3167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705381"/>
              </p:ext>
            </p:extLst>
          </p:nvPr>
        </p:nvGraphicFramePr>
        <p:xfrm>
          <a:off x="3386261" y="4990424"/>
          <a:ext cx="166687" cy="3041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56" name="Formula" r:id="rId14" imgW="85320" imgH="157680" progId="Equation.Ribbit">
                  <p:embed/>
                </p:oleObj>
              </mc:Choice>
              <mc:Fallback>
                <p:oleObj name="Formula" r:id="rId14" imgW="85320" imgH="157680" progId="Equation.Ribbit">
                  <p:embed/>
                  <p:pic>
                    <p:nvPicPr>
                      <p:cNvPr id="16" name="对象 1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86261" y="4990424"/>
                        <a:ext cx="166687" cy="3041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7799976"/>
              </p:ext>
            </p:extLst>
          </p:nvPr>
        </p:nvGraphicFramePr>
        <p:xfrm>
          <a:off x="3094185" y="5473302"/>
          <a:ext cx="2441575" cy="606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57" name="Formula" r:id="rId15" imgW="1329840" imgH="333000" progId="Equation.Ribbit">
                  <p:embed/>
                </p:oleObj>
              </mc:Choice>
              <mc:Fallback>
                <p:oleObj name="Formula" r:id="rId15" imgW="1329840" imgH="333000" progId="Equation.Ribbit">
                  <p:embed/>
                  <p:pic>
                    <p:nvPicPr>
                      <p:cNvPr id="17" name="对象 16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094185" y="5473302"/>
                        <a:ext cx="2441575" cy="6066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3287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925268"/>
            <a:ext cx="8629650" cy="5662273"/>
          </a:xfrm>
        </p:spPr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spcAft>
                <a:spcPts val="1200"/>
              </a:spcAft>
              <a:buSzPct val="120000"/>
              <a:buNone/>
            </a:pPr>
            <a:r>
              <a:rPr lang="zh-CN" altLang="en-US" sz="2400" dirty="0" smtClean="0"/>
              <a:t>基于</a:t>
            </a:r>
            <a:r>
              <a:rPr lang="en-US" altLang="zh-CN" sz="2400" dirty="0" smtClean="0"/>
              <a:t>VC</a:t>
            </a:r>
            <a:r>
              <a:rPr lang="zh-CN" altLang="en-US" sz="2400" dirty="0" smtClean="0"/>
              <a:t>维的泛化误差界</a:t>
            </a:r>
            <a:r>
              <a:rPr lang="en-US" altLang="zh-CN" sz="2400" dirty="0" smtClean="0"/>
              <a:t>:</a:t>
            </a:r>
            <a:endParaRPr lang="en-US" altLang="zh-CN" sz="24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b="1" dirty="0" smtClean="0"/>
              <a:t>定理</a:t>
            </a:r>
            <a:r>
              <a:rPr lang="en-US" altLang="zh-CN" sz="2400" b="1" dirty="0" smtClean="0"/>
              <a:t>12.3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 </a:t>
            </a:r>
            <a:r>
              <a:rPr lang="zh-CN" altLang="en-US" dirty="0" smtClean="0"/>
              <a:t>若假设空间   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  </a:t>
            </a:r>
            <a:r>
              <a:rPr lang="zh-CN" altLang="en-US" dirty="0" smtClean="0"/>
              <a:t>，则对任意                         和                 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</a:t>
            </a:r>
            <a:r>
              <a:rPr lang="zh-CN" altLang="en-US" dirty="0" smtClean="0"/>
              <a:t>有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800"/>
              </a:spcBef>
              <a:buSzPct val="120000"/>
              <a:buNone/>
            </a:pPr>
            <a:r>
              <a:rPr lang="zh-CN" altLang="en-US" dirty="0" smtClean="0"/>
              <a:t>证明</a:t>
            </a:r>
            <a:r>
              <a:rPr lang="en-US" altLang="zh-CN" dirty="0" smtClean="0"/>
              <a:t>: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      令                                                      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解得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</a:t>
            </a:r>
            <a:r>
              <a:rPr lang="zh-CN" altLang="en-US" dirty="0" smtClean="0"/>
              <a:t>代入中定理</a:t>
            </a:r>
            <a:r>
              <a:rPr lang="en-US" altLang="zh-CN" dirty="0" smtClean="0"/>
              <a:t>12.2, </a:t>
            </a:r>
            <a:r>
              <a:rPr lang="zh-CN" altLang="en-US" dirty="0" smtClean="0"/>
              <a:t>于是定理</a:t>
            </a:r>
            <a:r>
              <a:rPr lang="en-US" altLang="zh-CN" dirty="0" smtClean="0"/>
              <a:t>12.3</a:t>
            </a:r>
            <a:r>
              <a:rPr lang="zh-CN" altLang="en-US" dirty="0" smtClean="0"/>
              <a:t>得证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34828"/>
              </p:ext>
            </p:extLst>
          </p:nvPr>
        </p:nvGraphicFramePr>
        <p:xfrm>
          <a:off x="4931781" y="2062988"/>
          <a:ext cx="2128837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41" name="Formula" r:id="rId3" imgW="1091160" imgH="160200" progId="Equation.Ribbit">
                  <p:embed/>
                </p:oleObj>
              </mc:Choice>
              <mc:Fallback>
                <p:oleObj name="Formula" r:id="rId3" imgW="109116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31781" y="2062988"/>
                        <a:ext cx="2128837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804920"/>
              </p:ext>
            </p:extLst>
          </p:nvPr>
        </p:nvGraphicFramePr>
        <p:xfrm>
          <a:off x="2080138" y="2078102"/>
          <a:ext cx="25717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42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0138" y="2078102"/>
                        <a:ext cx="25717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55837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1020654"/>
              </p:ext>
            </p:extLst>
          </p:nvPr>
        </p:nvGraphicFramePr>
        <p:xfrm>
          <a:off x="1477884" y="2670958"/>
          <a:ext cx="5761438" cy="1005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43" name="Formula" r:id="rId7" imgW="3257640" imgH="566640" progId="Equation.Ribbit">
                  <p:embed/>
                </p:oleObj>
              </mc:Choice>
              <mc:Fallback>
                <p:oleObj name="Formula" r:id="rId7" imgW="3257640" imgH="566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77884" y="2670958"/>
                        <a:ext cx="5761438" cy="1005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9979665"/>
              </p:ext>
            </p:extLst>
          </p:nvPr>
        </p:nvGraphicFramePr>
        <p:xfrm>
          <a:off x="3471223" y="2079824"/>
          <a:ext cx="166687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44" name="Formula" r:id="rId9" imgW="85320" imgH="157680" progId="Equation.Ribbit">
                  <p:embed/>
                </p:oleObj>
              </mc:Choice>
              <mc:Fallback>
                <p:oleObj name="Formula" r:id="rId9" imgW="853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71223" y="2079824"/>
                        <a:ext cx="166687" cy="306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6190525"/>
              </p:ext>
            </p:extLst>
          </p:nvPr>
        </p:nvGraphicFramePr>
        <p:xfrm>
          <a:off x="1125538" y="4164434"/>
          <a:ext cx="5576887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45" name="Formula" r:id="rId11" imgW="3038040" imgH="226080" progId="Equation.Ribbit">
                  <p:embed/>
                </p:oleObj>
              </mc:Choice>
              <mc:Fallback>
                <p:oleObj name="Formula" r:id="rId11" imgW="3038040" imgH="2260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25538" y="4164434"/>
                        <a:ext cx="5576887" cy="414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301575"/>
              </p:ext>
            </p:extLst>
          </p:nvPr>
        </p:nvGraphicFramePr>
        <p:xfrm>
          <a:off x="327476" y="2492365"/>
          <a:ext cx="777875" cy="306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46" name="Formula" r:id="rId13" imgW="398880" imgH="157680" progId="Equation.Ribbit">
                  <p:embed/>
                </p:oleObj>
              </mc:Choice>
              <mc:Fallback>
                <p:oleObj name="Formula" r:id="rId13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7476" y="2492365"/>
                        <a:ext cx="777875" cy="306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7185639"/>
              </p:ext>
            </p:extLst>
          </p:nvPr>
        </p:nvGraphicFramePr>
        <p:xfrm>
          <a:off x="2991565" y="4730715"/>
          <a:ext cx="2755900" cy="868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147" name="Formula" r:id="rId15" imgW="1550880" imgH="486720" progId="Equation.Ribbit">
                  <p:embed/>
                </p:oleObj>
              </mc:Choice>
              <mc:Fallback>
                <p:oleObj name="Formula" r:id="rId15" imgW="1550880" imgH="486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991565" y="4730715"/>
                        <a:ext cx="2755900" cy="868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202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6" y="925268"/>
            <a:ext cx="8963163" cy="5662273"/>
          </a:xfrm>
        </p:spPr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spcAft>
                <a:spcPts val="1200"/>
              </a:spcAft>
              <a:buSzPct val="120000"/>
              <a:buNone/>
            </a:pPr>
            <a:r>
              <a:rPr lang="en-US" altLang="zh-CN" sz="2400" dirty="0" smtClean="0"/>
              <a:t>VC</a:t>
            </a:r>
            <a:r>
              <a:rPr lang="zh-CN" altLang="en-US" sz="2400" dirty="0" smtClean="0"/>
              <a:t>维的泛化误差界</a:t>
            </a:r>
            <a:r>
              <a:rPr lang="en-US" altLang="zh-CN" sz="2400" dirty="0" smtClean="0"/>
              <a:t>:</a:t>
            </a:r>
            <a:endParaRPr lang="en-US" altLang="zh-CN" sz="24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定理</a:t>
            </a:r>
            <a:r>
              <a:rPr lang="en-US" altLang="zh-CN" sz="2200" b="1" dirty="0" smtClean="0"/>
              <a:t>12.3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 </a:t>
            </a:r>
            <a:r>
              <a:rPr lang="zh-CN" altLang="en-US" dirty="0" smtClean="0"/>
              <a:t>若假设空间   的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维为</a:t>
            </a:r>
            <a:r>
              <a:rPr lang="en-US" altLang="zh-CN" dirty="0" smtClean="0"/>
              <a:t>  </a:t>
            </a:r>
            <a:r>
              <a:rPr lang="zh-CN" altLang="en-US" dirty="0" smtClean="0"/>
              <a:t>，则对任意                         和                 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</a:t>
            </a:r>
            <a:r>
              <a:rPr lang="zh-CN" altLang="en-US" dirty="0" smtClean="0"/>
              <a:t>有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342900" lvl="1" indent="-342900">
              <a:lnSpc>
                <a:spcPct val="130000"/>
              </a:lnSpc>
              <a:spcBef>
                <a:spcPts val="1800"/>
              </a:spcBef>
              <a:buSzPct val="120000"/>
            </a:pPr>
            <a:r>
              <a:rPr lang="zh-CN" altLang="en-US" dirty="0"/>
              <a:t>上式的泛化误差界只与样例数目</a:t>
            </a:r>
            <a:r>
              <a:rPr lang="en-US" altLang="zh-CN" dirty="0"/>
              <a:t>   </a:t>
            </a:r>
            <a:r>
              <a:rPr lang="zh-CN" altLang="en-US" dirty="0"/>
              <a:t>有关</a:t>
            </a:r>
            <a:r>
              <a:rPr lang="en-US" altLang="zh-CN" dirty="0"/>
              <a:t>, </a:t>
            </a:r>
            <a:r>
              <a:rPr lang="zh-CN" altLang="en-US" dirty="0"/>
              <a:t>收敛速率为</a:t>
            </a:r>
            <a:r>
              <a:rPr lang="en-US" altLang="zh-CN" dirty="0"/>
              <a:t>  </a:t>
            </a:r>
          </a:p>
          <a:p>
            <a:pPr marL="342900" lvl="1" indent="-342900">
              <a:lnSpc>
                <a:spcPct val="130000"/>
              </a:lnSpc>
              <a:spcBef>
                <a:spcPts val="1800"/>
              </a:spcBef>
              <a:buSzPct val="120000"/>
            </a:pPr>
            <a:r>
              <a:rPr lang="zh-CN" altLang="en-US" dirty="0"/>
              <a:t>上式的泛化误差界与数据分布</a:t>
            </a:r>
            <a:r>
              <a:rPr lang="en-US" altLang="zh-CN" dirty="0"/>
              <a:t>   </a:t>
            </a:r>
            <a:r>
              <a:rPr lang="zh-CN" altLang="en-US" dirty="0" smtClean="0"/>
              <a:t>及样</a:t>
            </a:r>
            <a:r>
              <a:rPr lang="zh-CN" altLang="en-US" dirty="0"/>
              <a:t>例集</a:t>
            </a:r>
            <a:r>
              <a:rPr lang="en-US" altLang="zh-CN" dirty="0"/>
              <a:t>   </a:t>
            </a:r>
            <a:r>
              <a:rPr lang="zh-CN" altLang="en-US" dirty="0"/>
              <a:t>无关</a:t>
            </a:r>
            <a:r>
              <a:rPr lang="en-US" altLang="zh-CN" dirty="0"/>
              <a:t>.</a:t>
            </a:r>
          </a:p>
          <a:p>
            <a:pPr marL="0" lvl="1" indent="0">
              <a:spcBef>
                <a:spcPts val="18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8997904"/>
              </p:ext>
            </p:extLst>
          </p:nvPr>
        </p:nvGraphicFramePr>
        <p:xfrm>
          <a:off x="4940094" y="2046362"/>
          <a:ext cx="2128837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0" name="Formula" r:id="rId3" imgW="1091160" imgH="160200" progId="Equation.Ribbit">
                  <p:embed/>
                </p:oleObj>
              </mc:Choice>
              <mc:Fallback>
                <p:oleObj name="Formula" r:id="rId3" imgW="109116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40094" y="2046362"/>
                        <a:ext cx="2128837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3389908"/>
              </p:ext>
            </p:extLst>
          </p:nvPr>
        </p:nvGraphicFramePr>
        <p:xfrm>
          <a:off x="2088451" y="2061476"/>
          <a:ext cx="25717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1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8451" y="2061476"/>
                        <a:ext cx="25717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94313" y="254175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2430243"/>
              </p:ext>
            </p:extLst>
          </p:nvPr>
        </p:nvGraphicFramePr>
        <p:xfrm>
          <a:off x="1486197" y="2654332"/>
          <a:ext cx="5761438" cy="1005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2" name="Formula" r:id="rId7" imgW="3257640" imgH="566640" progId="Equation.Ribbit">
                  <p:embed/>
                </p:oleObj>
              </mc:Choice>
              <mc:Fallback>
                <p:oleObj name="Formula" r:id="rId7" imgW="3257640" imgH="566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86197" y="2654332"/>
                        <a:ext cx="5761438" cy="1005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1223137"/>
              </p:ext>
            </p:extLst>
          </p:nvPr>
        </p:nvGraphicFramePr>
        <p:xfrm>
          <a:off x="3479536" y="2063198"/>
          <a:ext cx="166687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3" name="Formula" r:id="rId9" imgW="85320" imgH="157680" progId="Equation.Ribbit">
                  <p:embed/>
                </p:oleObj>
              </mc:Choice>
              <mc:Fallback>
                <p:oleObj name="Formula" r:id="rId9" imgW="8532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79536" y="2063198"/>
                        <a:ext cx="166687" cy="306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3911877"/>
              </p:ext>
            </p:extLst>
          </p:nvPr>
        </p:nvGraphicFramePr>
        <p:xfrm>
          <a:off x="335789" y="2475739"/>
          <a:ext cx="777875" cy="306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4" name="Formula" r:id="rId11" imgW="398880" imgH="157680" progId="Equation.Ribbit">
                  <p:embed/>
                </p:oleObj>
              </mc:Choice>
              <mc:Fallback>
                <p:oleObj name="Formula" r:id="rId11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35789" y="2475739"/>
                        <a:ext cx="777875" cy="306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0511407"/>
              </p:ext>
            </p:extLst>
          </p:nvPr>
        </p:nvGraphicFramePr>
        <p:xfrm>
          <a:off x="4166128" y="3905964"/>
          <a:ext cx="263525" cy="231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5" name="Formula" r:id="rId13" imgW="134640" imgH="119520" progId="Equation.Ribbit">
                  <p:embed/>
                </p:oleObj>
              </mc:Choice>
              <mc:Fallback>
                <p:oleObj name="Formula" r:id="rId13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166128" y="3905964"/>
                        <a:ext cx="263525" cy="231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6120801"/>
              </p:ext>
            </p:extLst>
          </p:nvPr>
        </p:nvGraphicFramePr>
        <p:xfrm>
          <a:off x="6400544" y="3638636"/>
          <a:ext cx="1346200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6" name="Formula" r:id="rId15" imgW="688680" imgH="384840" progId="Equation.Ribbit">
                  <p:embed/>
                </p:oleObj>
              </mc:Choice>
              <mc:Fallback>
                <p:oleObj name="Formula" r:id="rId15" imgW="688680" imgH="384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400544" y="3638636"/>
                        <a:ext cx="1346200" cy="750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6358444"/>
              </p:ext>
            </p:extLst>
          </p:nvPr>
        </p:nvGraphicFramePr>
        <p:xfrm>
          <a:off x="3910165" y="4491943"/>
          <a:ext cx="247650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7" name="Formula" r:id="rId17" imgW="127080" imgH="155160" progId="Equation.Ribbit">
                  <p:embed/>
                </p:oleObj>
              </mc:Choice>
              <mc:Fallback>
                <p:oleObj name="Formula" r:id="rId1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910165" y="4491943"/>
                        <a:ext cx="247650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0269294"/>
              </p:ext>
            </p:extLst>
          </p:nvPr>
        </p:nvGraphicFramePr>
        <p:xfrm>
          <a:off x="5183026" y="4482799"/>
          <a:ext cx="247650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58" name="Formula" r:id="rId19" imgW="127080" imgH="155160" progId="Equation.Ribbit">
                  <p:embed/>
                </p:oleObj>
              </mc:Choice>
              <mc:Fallback>
                <p:oleObj name="Formula" r:id="rId19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183026" y="4482799"/>
                        <a:ext cx="247650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235863" y="5096910"/>
            <a:ext cx="8932253" cy="10823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 indent="0">
              <a:spcBef>
                <a:spcPts val="1800"/>
              </a:spcBef>
              <a:spcAft>
                <a:spcPts val="600"/>
              </a:spcAft>
              <a:buSzPct val="120000"/>
              <a:buNone/>
            </a:pPr>
            <a:r>
              <a:rPr lang="zh-CN" altLang="en-US" dirty="0"/>
              <a:t>因此</a:t>
            </a:r>
            <a:r>
              <a:rPr lang="en-US" altLang="zh-CN" dirty="0"/>
              <a:t>, </a:t>
            </a:r>
            <a:r>
              <a:rPr lang="zh-CN" altLang="en-US" dirty="0"/>
              <a:t>基于</a:t>
            </a:r>
            <a:r>
              <a:rPr lang="en-US" altLang="zh-CN" dirty="0"/>
              <a:t>VC</a:t>
            </a:r>
            <a:r>
              <a:rPr lang="zh-CN" altLang="en-US" dirty="0"/>
              <a:t>维的泛化误差界</a:t>
            </a:r>
            <a:endParaRPr lang="en-US" altLang="zh-CN" dirty="0"/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zh-CN" altLang="en-US" sz="2200" b="1" dirty="0">
                <a:solidFill>
                  <a:srgbClr val="C00000"/>
                </a:solidFill>
              </a:rPr>
              <a:t>分布无关</a:t>
            </a:r>
            <a:r>
              <a:rPr lang="en-US" altLang="zh-CN" sz="2200" b="1" dirty="0">
                <a:solidFill>
                  <a:srgbClr val="C00000"/>
                </a:solidFill>
              </a:rPr>
              <a:t>(distribution-free) &amp; </a:t>
            </a:r>
            <a:r>
              <a:rPr lang="zh-CN" altLang="en-US" sz="2200" b="1" dirty="0">
                <a:solidFill>
                  <a:srgbClr val="C00000"/>
                </a:solidFill>
              </a:rPr>
              <a:t>数据独立</a:t>
            </a:r>
            <a:r>
              <a:rPr lang="en-US" altLang="zh-CN" sz="2200" b="1" dirty="0">
                <a:solidFill>
                  <a:srgbClr val="C00000"/>
                </a:solidFill>
              </a:rPr>
              <a:t>(data-independent</a:t>
            </a:r>
            <a:r>
              <a:rPr lang="en-US" altLang="zh-CN" sz="2200" b="1" dirty="0" smtClean="0">
                <a:solidFill>
                  <a:srgbClr val="C00000"/>
                </a:solidFill>
              </a:rPr>
              <a:t>)</a:t>
            </a:r>
            <a:endParaRPr lang="en-US" altLang="zh-CN" sz="2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332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6" y="1066937"/>
            <a:ext cx="8963163" cy="5662273"/>
          </a:xfrm>
        </p:spPr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spcAft>
                <a:spcPts val="1200"/>
              </a:spcAft>
              <a:buSzPct val="120000"/>
              <a:buNone/>
            </a:pPr>
            <a:r>
              <a:rPr lang="zh-CN" altLang="en-US" sz="2400" dirty="0" smtClean="0"/>
              <a:t>类似定理</a:t>
            </a:r>
            <a:r>
              <a:rPr lang="en-US" altLang="zh-CN" sz="2400" dirty="0" smtClean="0"/>
              <a:t>12.1</a:t>
            </a:r>
            <a:r>
              <a:rPr lang="zh-CN" altLang="en-US" sz="2400" dirty="0" smtClean="0"/>
              <a:t>，从定理</a:t>
            </a:r>
            <a:r>
              <a:rPr lang="en-US" altLang="zh-CN" sz="2400" dirty="0" smtClean="0"/>
              <a:t>12.3</a:t>
            </a:r>
            <a:r>
              <a:rPr lang="zh-CN" altLang="en-US" sz="2400" dirty="0" smtClean="0"/>
              <a:t>易看出，当假设空间的</a:t>
            </a:r>
            <a:r>
              <a:rPr lang="en-US" altLang="zh-CN" sz="2400" dirty="0" smtClean="0"/>
              <a:t>VC</a:t>
            </a:r>
            <a:r>
              <a:rPr lang="zh-CN" altLang="en-US" sz="2400" dirty="0" smtClean="0"/>
              <a:t>维有限且样本大小   足够大时， </a:t>
            </a:r>
            <a:r>
              <a:rPr lang="zh-CN" altLang="en-US" sz="2400" dirty="0" smtClean="0">
                <a:solidFill>
                  <a:srgbClr val="FF0000"/>
                </a:solidFill>
              </a:rPr>
              <a:t>的经验误差      是其泛化误差      的较好近似</a:t>
            </a:r>
            <a:r>
              <a:rPr lang="zh-CN" altLang="en-US" sz="2400" dirty="0" smtClean="0"/>
              <a:t>，因此对于满足经验风险最小化原则的学习算法   ，有下述定理：</a:t>
            </a:r>
            <a:endParaRPr lang="en-US" altLang="zh-CN" sz="2400" dirty="0" smtClean="0"/>
          </a:p>
          <a:p>
            <a:pPr marL="0" lvl="1" indent="0">
              <a:spcBef>
                <a:spcPts val="1000"/>
              </a:spcBef>
              <a:spcAft>
                <a:spcPts val="1200"/>
              </a:spcAft>
              <a:buSzPct val="120000"/>
              <a:buNone/>
            </a:pP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400" b="1" dirty="0" smtClean="0"/>
              <a:t>定理</a:t>
            </a:r>
            <a:r>
              <a:rPr lang="en-US" altLang="zh-CN" sz="2400" b="1" dirty="0" smtClean="0"/>
              <a:t>12.4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zh-CN" altLang="en-US" dirty="0" smtClean="0"/>
              <a:t>任何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维有限的假设空间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都是</a:t>
            </a:r>
            <a:r>
              <a:rPr lang="en-US" altLang="zh-CN" dirty="0" smtClean="0"/>
              <a:t>(</a:t>
            </a:r>
            <a:r>
              <a:rPr lang="zh-CN" altLang="en-US" dirty="0" smtClean="0"/>
              <a:t>不可知</a:t>
            </a:r>
            <a:r>
              <a:rPr lang="en-US" altLang="zh-CN" dirty="0" smtClean="0"/>
              <a:t>)PAC</a:t>
            </a:r>
            <a:r>
              <a:rPr lang="zh-CN" altLang="en-US" dirty="0" smtClean="0"/>
              <a:t>可学习的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0052018"/>
              </p:ext>
            </p:extLst>
          </p:nvPr>
        </p:nvGraphicFramePr>
        <p:xfrm>
          <a:off x="5038696" y="1438220"/>
          <a:ext cx="529647" cy="3512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66" name="Formula" r:id="rId3" imgW="312480" imgH="207360" progId="Equation.Ribbit">
                  <p:embed/>
                </p:oleObj>
              </mc:Choice>
              <mc:Fallback>
                <p:oleObj name="Formula" r:id="rId3" imgW="312480" imgH="207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38696" y="1438220"/>
                        <a:ext cx="529647" cy="3512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700047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8920721"/>
              </p:ext>
            </p:extLst>
          </p:nvPr>
        </p:nvGraphicFramePr>
        <p:xfrm>
          <a:off x="3233259" y="1453750"/>
          <a:ext cx="192203" cy="349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67" name="Formula" r:id="rId5" imgW="86400" imgH="157680" progId="Equation.Ribbit">
                  <p:embed/>
                </p:oleObj>
              </mc:Choice>
              <mc:Fallback>
                <p:oleObj name="Formula" r:id="rId5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33259" y="1453750"/>
                        <a:ext cx="192203" cy="3499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478578"/>
              </p:ext>
            </p:extLst>
          </p:nvPr>
        </p:nvGraphicFramePr>
        <p:xfrm>
          <a:off x="3696420" y="3845333"/>
          <a:ext cx="258762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68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96420" y="3845333"/>
                        <a:ext cx="258762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7517333"/>
              </p:ext>
            </p:extLst>
          </p:nvPr>
        </p:nvGraphicFramePr>
        <p:xfrm>
          <a:off x="1519670" y="1532689"/>
          <a:ext cx="301625" cy="26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69" name="Formula" r:id="rId9" imgW="134640" imgH="119520" progId="Equation.Ribbit">
                  <p:embed/>
                </p:oleObj>
              </mc:Choice>
              <mc:Fallback>
                <p:oleObj name="Formula" r:id="rId9" imgW="134640" imgH="119520" progId="Equation.Ribbit">
                  <p:embed/>
                  <p:pic>
                    <p:nvPicPr>
                      <p:cNvPr id="18" name="对象 1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19670" y="1532689"/>
                        <a:ext cx="301625" cy="265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154952"/>
              </p:ext>
            </p:extLst>
          </p:nvPr>
        </p:nvGraphicFramePr>
        <p:xfrm>
          <a:off x="7485300" y="1456483"/>
          <a:ext cx="612775" cy="344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70" name="Formula" r:id="rId11" imgW="312480" imgH="176760" progId="Equation.Ribbit">
                  <p:embed/>
                </p:oleObj>
              </mc:Choice>
              <mc:Fallback>
                <p:oleObj name="Formula" r:id="rId11" imgW="312480" imgH="176760" progId="Equation.Ribbit">
                  <p:embed/>
                  <p:pic>
                    <p:nvPicPr>
                      <p:cNvPr id="13" name="对象 12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485300" y="1456483"/>
                        <a:ext cx="612775" cy="344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099975"/>
              </p:ext>
            </p:extLst>
          </p:nvPr>
        </p:nvGraphicFramePr>
        <p:xfrm>
          <a:off x="7343861" y="1798638"/>
          <a:ext cx="2159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71" name="Formula" r:id="rId13" imgW="109440" imgH="161640" progId="Equation.Ribbit">
                  <p:embed/>
                </p:oleObj>
              </mc:Choice>
              <mc:Fallback>
                <p:oleObj name="Formula" r:id="rId13" imgW="109440" imgH="161640" progId="Equation.Ribbit">
                  <p:embed/>
                  <p:pic>
                    <p:nvPicPr>
                      <p:cNvPr id="22" name="对象 2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343861" y="1798638"/>
                        <a:ext cx="2159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561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247471" y="999240"/>
            <a:ext cx="8629650" cy="54052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维的泛化误差界是</a:t>
            </a:r>
            <a:r>
              <a:rPr lang="zh-CN" altLang="en-US" b="1" dirty="0" smtClean="0">
                <a:solidFill>
                  <a:srgbClr val="C00000"/>
                </a:solidFill>
              </a:rPr>
              <a:t>分布无关、数据独立</a:t>
            </a:r>
            <a:r>
              <a:rPr lang="zh-CN" altLang="en-US" dirty="0"/>
              <a:t>的</a:t>
            </a:r>
            <a:r>
              <a:rPr lang="en-US" altLang="zh-CN" dirty="0" smtClean="0"/>
              <a:t>, </a:t>
            </a:r>
            <a:r>
              <a:rPr lang="zh-CN" altLang="en-US" dirty="0" smtClean="0"/>
              <a:t>这使得基于 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</a:t>
            </a:r>
            <a:r>
              <a:rPr lang="zh-CN" altLang="en-US" dirty="0"/>
              <a:t>的</a:t>
            </a:r>
            <a:r>
              <a:rPr lang="zh-CN" altLang="en-US" dirty="0" smtClean="0"/>
              <a:t>可学习性分析结果具有一定的“普适性”。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但由于没有考虑数据自身，因此得到的泛化误差界通常比“松”</a:t>
            </a:r>
            <a:r>
              <a:rPr lang="en-US" altLang="zh-CN" dirty="0" smtClean="0"/>
              <a:t>.</a:t>
            </a:r>
          </a:p>
          <a:p>
            <a:pPr marL="0">
              <a:lnSpc>
                <a:spcPct val="150000"/>
              </a:lnSpc>
              <a:spcBef>
                <a:spcPts val="1200"/>
              </a:spcBef>
            </a:pPr>
            <a:r>
              <a:rPr lang="zh-CN" altLang="en-US" dirty="0" smtClean="0"/>
              <a:t>能否</a:t>
            </a:r>
            <a:r>
              <a:rPr lang="zh-CN" altLang="en-US" dirty="0"/>
              <a:t>将</a:t>
            </a:r>
            <a:r>
              <a:rPr lang="zh-CN" altLang="en-US" dirty="0" smtClean="0"/>
              <a:t>数据的分布也考虑进来？</a:t>
            </a:r>
            <a:endParaRPr lang="en-US" altLang="zh-CN" dirty="0" smtClean="0"/>
          </a:p>
        </p:txBody>
      </p:sp>
      <p:sp>
        <p:nvSpPr>
          <p:cNvPr id="5" name="文本框 4"/>
          <p:cNvSpPr txBox="1"/>
          <p:nvPr/>
        </p:nvSpPr>
        <p:spPr>
          <a:xfrm>
            <a:off x="518153" y="3890380"/>
            <a:ext cx="828778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1800"/>
              </a:spcBef>
            </a:pPr>
            <a:r>
              <a:rPr lang="en-US" altLang="zh-CN" sz="2000" dirty="0" err="1"/>
              <a:t>Rademacher</a:t>
            </a:r>
            <a:r>
              <a:rPr lang="zh-CN" altLang="en-US" sz="2000" dirty="0"/>
              <a:t>复杂度</a:t>
            </a:r>
            <a:r>
              <a:rPr lang="en-US" altLang="zh-CN" sz="2000" dirty="0"/>
              <a:t>(</a:t>
            </a:r>
            <a:r>
              <a:rPr lang="en-US" altLang="zh-CN" sz="2000" dirty="0" err="1"/>
              <a:t>Rademacher</a:t>
            </a:r>
            <a:r>
              <a:rPr lang="zh-CN" altLang="en-US" sz="2000" dirty="0"/>
              <a:t> </a:t>
            </a:r>
            <a:r>
              <a:rPr lang="en-US" altLang="zh-CN" sz="2000" dirty="0"/>
              <a:t>complexity)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   </a:t>
            </a:r>
            <a:r>
              <a:rPr lang="zh-CN" altLang="en-US" sz="2000" dirty="0"/>
              <a:t>另一种刻画假设空间复杂度的途径，与</a:t>
            </a:r>
            <a:r>
              <a:rPr lang="en-US" altLang="zh-CN" sz="2000" dirty="0"/>
              <a:t>VC</a:t>
            </a:r>
            <a:r>
              <a:rPr lang="zh-CN" altLang="en-US" sz="2000" dirty="0"/>
              <a:t>维不同的是，它</a:t>
            </a:r>
            <a:r>
              <a:rPr lang="zh-CN" altLang="en-US" sz="2000" b="1" dirty="0">
                <a:solidFill>
                  <a:srgbClr val="C00000"/>
                </a:solidFill>
              </a:rPr>
              <a:t>在一定程度上考虑了数据分布</a:t>
            </a:r>
            <a:r>
              <a:rPr lang="en-US" altLang="zh-CN" sz="2000" dirty="0"/>
              <a:t>.</a:t>
            </a: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74264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247471" y="999240"/>
            <a:ext cx="8629650" cy="540529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 smtClean="0"/>
              <a:t>给定训练集                                             </a:t>
            </a:r>
            <a:r>
              <a:rPr lang="en-US" altLang="zh-CN" sz="2400" dirty="0" smtClean="0"/>
              <a:t>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 smtClean="0"/>
              <a:t>则假设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的经验误差为</a:t>
            </a:r>
            <a:endParaRPr lang="en-US" altLang="zh-CN" sz="2400" dirty="0" smtClean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8594018"/>
              </p:ext>
            </p:extLst>
          </p:nvPr>
        </p:nvGraphicFramePr>
        <p:xfrm>
          <a:off x="1857149" y="1218973"/>
          <a:ext cx="4868862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730" name="Formula" r:id="rId3" imgW="2366280" imgH="177840" progId="Equation.Ribbit">
                  <p:embed/>
                </p:oleObj>
              </mc:Choice>
              <mc:Fallback>
                <p:oleObj name="Formula" r:id="rId3" imgW="23662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57149" y="1218973"/>
                        <a:ext cx="4868862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2287652"/>
              </p:ext>
            </p:extLst>
          </p:nvPr>
        </p:nvGraphicFramePr>
        <p:xfrm>
          <a:off x="1264556" y="1878467"/>
          <a:ext cx="1999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731" name="Formula" r:id="rId5" imgW="86400" imgH="157680" progId="Equation.Ribbit">
                  <p:embed/>
                </p:oleObj>
              </mc:Choice>
              <mc:Fallback>
                <p:oleObj name="Formula" r:id="rId5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64556" y="1878467"/>
                        <a:ext cx="1999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7633894"/>
              </p:ext>
            </p:extLst>
          </p:nvPr>
        </p:nvGraphicFramePr>
        <p:xfrm>
          <a:off x="2478131" y="2358691"/>
          <a:ext cx="3358121" cy="2468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732" name="Formula" r:id="rId7" imgW="1930680" imgH="1418760" progId="Equation.Ribbit">
                  <p:embed/>
                </p:oleObj>
              </mc:Choice>
              <mc:Fallback>
                <p:oleObj name="Formula" r:id="rId7" imgW="1930680" imgH="1418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78131" y="2358691"/>
                        <a:ext cx="3358121" cy="24688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818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247471" y="999240"/>
            <a:ext cx="8629650" cy="540529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 smtClean="0"/>
              <a:t>给定训练集                                             </a:t>
            </a:r>
            <a:r>
              <a:rPr lang="en-US" altLang="zh-CN" sz="2400" dirty="0" smtClean="0"/>
              <a:t>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 smtClean="0"/>
              <a:t>则假设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的经验误差为</a:t>
            </a:r>
            <a:endParaRPr lang="en-US" altLang="zh-CN" sz="2400" dirty="0" smtClean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/>
          </p:nvPr>
        </p:nvGraphicFramePr>
        <p:xfrm>
          <a:off x="1857149" y="1218973"/>
          <a:ext cx="4868862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2" name="Formula" r:id="rId3" imgW="2366280" imgH="177840" progId="Equation.Ribbit">
                  <p:embed/>
                </p:oleObj>
              </mc:Choice>
              <mc:Fallback>
                <p:oleObj name="Formula" r:id="rId3" imgW="23662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57149" y="1218973"/>
                        <a:ext cx="4868862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/>
          </p:nvPr>
        </p:nvGraphicFramePr>
        <p:xfrm>
          <a:off x="1264556" y="1878467"/>
          <a:ext cx="199998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3" name="Formula" r:id="rId5" imgW="86400" imgH="157680" progId="Equation.Ribbit">
                  <p:embed/>
                </p:oleObj>
              </mc:Choice>
              <mc:Fallback>
                <p:oleObj name="Formula" r:id="rId5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64556" y="1878467"/>
                        <a:ext cx="199998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4938132"/>
              </p:ext>
            </p:extLst>
          </p:nvPr>
        </p:nvGraphicFramePr>
        <p:xfrm>
          <a:off x="2671082" y="2333520"/>
          <a:ext cx="2931023" cy="731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4" name="Formula" r:id="rId7" imgW="1752840" imgH="438480" progId="Equation.Ribbit">
                  <p:embed/>
                </p:oleObj>
              </mc:Choice>
              <mc:Fallback>
                <p:oleObj name="Formula" r:id="rId7" imgW="175284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671082" y="2333520"/>
                        <a:ext cx="2931023" cy="731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319314" y="3212706"/>
            <a:ext cx="8650514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20000"/>
              </a:lnSpc>
              <a:spcBef>
                <a:spcPts val="1000"/>
              </a:spcBef>
              <a:buClr>
                <a:srgbClr val="16754D"/>
              </a:buClr>
              <a:buSzPct val="12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其中               体现了预测值      与样例真实标记   之间的一致性</a:t>
            </a:r>
            <a:r>
              <a:rPr lang="en-US" altLang="zh-CN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.</a:t>
            </a:r>
            <a:r>
              <a:rPr lang="zh-CN" altLang="en-US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 </a:t>
            </a:r>
            <a:endParaRPr lang="en-US" altLang="zh-CN" sz="2000" dirty="0">
              <a:solidFill>
                <a:prstClr val="black"/>
              </a:solidFill>
              <a:latin typeface="Verdana" panose="020B0604030504040204" pitchFamily="34" charset="0"/>
              <a:ea typeface="幼圆" panose="02010509060101010101" pitchFamily="49" charset="-122"/>
            </a:endParaRPr>
          </a:p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  <a:buSzPct val="12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若对于所有的                     都</a:t>
            </a:r>
            <a:r>
              <a:rPr lang="zh-CN" altLang="en-US" sz="2000" dirty="0" smtClean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有             则               取最大值</a:t>
            </a:r>
            <a:r>
              <a:rPr lang="en-US" altLang="zh-CN" sz="2000" dirty="0" smtClean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1.</a:t>
            </a:r>
          </a:p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  <a:buSzPct val="120000"/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经验</a:t>
            </a:r>
            <a:r>
              <a:rPr lang="zh-CN" altLang="en-US" sz="2000" dirty="0" smtClean="0">
                <a:solidFill>
                  <a:prstClr val="black"/>
                </a:solidFill>
                <a:latin typeface="Verdana" panose="020B0604030504040204" pitchFamily="34" charset="0"/>
                <a:ea typeface="幼圆" panose="02010509060101010101" pitchFamily="49" charset="-122"/>
              </a:rPr>
              <a:t>误差最小的假设是                  </a:t>
            </a:r>
            <a:endParaRPr lang="en-US" altLang="zh-CN" sz="2000" dirty="0">
              <a:solidFill>
                <a:prstClr val="black"/>
              </a:solidFill>
              <a:latin typeface="Verdana" panose="020B0604030504040204" pitchFamily="34" charset="0"/>
              <a:ea typeface="幼圆" panose="02010509060101010101" pitchFamily="49" charset="-122"/>
            </a:endParaRP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5760777"/>
              </p:ext>
            </p:extLst>
          </p:nvPr>
        </p:nvGraphicFramePr>
        <p:xfrm>
          <a:off x="1293584" y="3168493"/>
          <a:ext cx="1254211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5" name="Formula" r:id="rId9" imgW="857520" imgH="438480" progId="Equation.Ribbit">
                  <p:embed/>
                </p:oleObj>
              </mc:Choice>
              <mc:Fallback>
                <p:oleObj name="Formula" r:id="rId9" imgW="85752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93584" y="3168493"/>
                        <a:ext cx="1254211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8780214"/>
              </p:ext>
            </p:extLst>
          </p:nvPr>
        </p:nvGraphicFramePr>
        <p:xfrm>
          <a:off x="4133443" y="3330916"/>
          <a:ext cx="496147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6" name="Formula" r:id="rId11" imgW="318960" imgH="176760" progId="Equation.Ribbit">
                  <p:embed/>
                </p:oleObj>
              </mc:Choice>
              <mc:Fallback>
                <p:oleObj name="Formula" r:id="rId11" imgW="3189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133443" y="3330916"/>
                        <a:ext cx="496147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1146281"/>
              </p:ext>
            </p:extLst>
          </p:nvPr>
        </p:nvGraphicFramePr>
        <p:xfrm>
          <a:off x="6443053" y="3342825"/>
          <a:ext cx="218303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7" name="Formula" r:id="rId13" imgW="114480" imgH="120960" progId="Equation.Ribbit">
                  <p:embed/>
                </p:oleObj>
              </mc:Choice>
              <mc:Fallback>
                <p:oleObj name="Formula" r:id="rId13" imgW="11448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443053" y="3342825"/>
                        <a:ext cx="218303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2428282"/>
              </p:ext>
            </p:extLst>
          </p:nvPr>
        </p:nvGraphicFramePr>
        <p:xfrm>
          <a:off x="2314350" y="3908654"/>
          <a:ext cx="1758950" cy="274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8" name="Formula" r:id="rId15" imgW="1134360" imgH="177840" progId="Equation.Ribbit">
                  <p:embed/>
                </p:oleObj>
              </mc:Choice>
              <mc:Fallback>
                <p:oleObj name="Formula" r:id="rId15" imgW="113436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314350" y="3908654"/>
                        <a:ext cx="1758950" cy="274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6506814"/>
              </p:ext>
            </p:extLst>
          </p:nvPr>
        </p:nvGraphicFramePr>
        <p:xfrm>
          <a:off x="4619625" y="3921125"/>
          <a:ext cx="1160463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9" name="Formula" r:id="rId17" imgW="680760" imgH="176760" progId="Equation.Ribbit">
                  <p:embed/>
                </p:oleObj>
              </mc:Choice>
              <mc:Fallback>
                <p:oleObj name="Formula" r:id="rId17" imgW="6807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619625" y="3921125"/>
                        <a:ext cx="1160463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5858622"/>
              </p:ext>
            </p:extLst>
          </p:nvPr>
        </p:nvGraphicFramePr>
        <p:xfrm>
          <a:off x="6098905" y="3743620"/>
          <a:ext cx="1254211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60" name="Formula" r:id="rId19" imgW="857520" imgH="438480" progId="Equation.Ribbit">
                  <p:embed/>
                </p:oleObj>
              </mc:Choice>
              <mc:Fallback>
                <p:oleObj name="Formula" r:id="rId19" imgW="85752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98905" y="3743620"/>
                        <a:ext cx="1254211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3209705"/>
              </p:ext>
            </p:extLst>
          </p:nvPr>
        </p:nvGraphicFramePr>
        <p:xfrm>
          <a:off x="3086100" y="4889500"/>
          <a:ext cx="2411413" cy="731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61" name="Formula" r:id="rId20" imgW="1445400" imgH="438480" progId="Equation.Ribbit">
                  <p:embed/>
                </p:oleObj>
              </mc:Choice>
              <mc:Fallback>
                <p:oleObj name="Formula" r:id="rId20" imgW="144540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3086100" y="4889500"/>
                        <a:ext cx="2411413" cy="731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082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15" name="内容占位符 3"/>
          <p:cNvSpPr txBox="1">
            <a:spLocks/>
          </p:cNvSpPr>
          <p:nvPr/>
        </p:nvSpPr>
        <p:spPr>
          <a:xfrm>
            <a:off x="195035" y="1118395"/>
            <a:ext cx="8629650" cy="5427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</a:pPr>
            <a:r>
              <a:rPr lang="zh-CN" altLang="en-US" dirty="0" smtClean="0">
                <a:solidFill>
                  <a:prstClr val="black"/>
                </a:solidFill>
              </a:rPr>
              <a:t>经验误差最小的假设是                  </a:t>
            </a:r>
            <a:endParaRPr lang="en-US" altLang="zh-CN" dirty="0">
              <a:solidFill>
                <a:prstClr val="black"/>
              </a:solidFill>
            </a:endParaRPr>
          </a:p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marL="342900" indent="-342900">
              <a:lnSpc>
                <a:spcPct val="120000"/>
              </a:lnSpc>
              <a:spcBef>
                <a:spcPts val="3000"/>
              </a:spcBef>
              <a:buClr>
                <a:srgbClr val="16754D"/>
              </a:buClr>
            </a:pPr>
            <a:r>
              <a:rPr lang="zh-CN" altLang="en-US" dirty="0" smtClean="0">
                <a:solidFill>
                  <a:prstClr val="black"/>
                </a:solidFill>
              </a:rPr>
              <a:t>若</a:t>
            </a:r>
            <a:r>
              <a:rPr lang="zh-CN" altLang="en-US" dirty="0">
                <a:solidFill>
                  <a:prstClr val="black"/>
                </a:solidFill>
              </a:rPr>
              <a:t>假设标签   </a:t>
            </a:r>
            <a:r>
              <a:rPr lang="zh-CN" altLang="en-US" dirty="0" smtClean="0">
                <a:solidFill>
                  <a:prstClr val="black"/>
                </a:solidFill>
              </a:rPr>
              <a:t>受到随机因素的影响</a:t>
            </a:r>
            <a:r>
              <a:rPr lang="en-US" altLang="zh-CN" dirty="0" smtClean="0">
                <a:solidFill>
                  <a:prstClr val="black"/>
                </a:solidFill>
              </a:rPr>
              <a:t>, </a:t>
            </a:r>
            <a:r>
              <a:rPr lang="zh-CN" altLang="en-US" dirty="0" smtClean="0">
                <a:solidFill>
                  <a:prstClr val="black"/>
                </a:solidFill>
              </a:rPr>
              <a:t>不再是   的真实标记</a:t>
            </a:r>
            <a:r>
              <a:rPr lang="en-US" altLang="zh-CN" dirty="0" smtClean="0">
                <a:solidFill>
                  <a:prstClr val="black"/>
                </a:solidFill>
              </a:rPr>
              <a:t>. </a:t>
            </a:r>
            <a:r>
              <a:rPr lang="zh-CN" altLang="en-US" dirty="0" smtClean="0">
                <a:solidFill>
                  <a:prstClr val="black"/>
                </a:solidFill>
              </a:rPr>
              <a:t>则应该选择</a:t>
            </a:r>
            <a:r>
              <a:rPr lang="en-US" altLang="zh-CN" dirty="0">
                <a:solidFill>
                  <a:prstClr val="black"/>
                </a:solidFill>
              </a:rPr>
              <a:t> </a:t>
            </a:r>
            <a:r>
              <a:rPr lang="en-US" altLang="zh-CN" dirty="0" smtClean="0">
                <a:solidFill>
                  <a:prstClr val="black"/>
                </a:solidFill>
              </a:rPr>
              <a:t>  </a:t>
            </a:r>
            <a:r>
              <a:rPr lang="zh-CN" altLang="en-US" dirty="0" smtClean="0">
                <a:solidFill>
                  <a:prstClr val="black"/>
                </a:solidFill>
              </a:rPr>
              <a:t>中事先已经考虑了随机噪声影响的假设</a:t>
            </a:r>
            <a:endParaRPr lang="en-US" altLang="zh-CN" dirty="0">
              <a:solidFill>
                <a:prstClr val="black"/>
              </a:solidFill>
            </a:endParaRPr>
          </a:p>
          <a:p>
            <a:pPr lvl="1"/>
            <a:endParaRPr lang="en-US" altLang="zh-CN" dirty="0" smtClean="0"/>
          </a:p>
          <a:p>
            <a:pPr lvl="1"/>
            <a:endParaRPr lang="en-US" altLang="zh-CN" dirty="0" smtClean="0"/>
          </a:p>
          <a:p>
            <a:pPr marL="325800" lvl="1" indent="0">
              <a:buNone/>
            </a:pPr>
            <a:endParaRPr lang="en-US" altLang="zh-CN" dirty="0" smtClean="0"/>
          </a:p>
          <a:p>
            <a:pPr lvl="1">
              <a:spcBef>
                <a:spcPts val="2400"/>
              </a:spcBef>
            </a:pPr>
            <a:r>
              <a:rPr lang="en-US" altLang="zh-CN" dirty="0" smtClean="0"/>
              <a:t>  </a:t>
            </a:r>
            <a:r>
              <a:rPr lang="zh-CN" altLang="en-US" dirty="0" smtClean="0"/>
              <a:t>为</a:t>
            </a:r>
            <a:r>
              <a:rPr lang="en-US" altLang="zh-CN" dirty="0" smtClean="0"/>
              <a:t>Rademacher</a:t>
            </a:r>
            <a:r>
              <a:rPr lang="zh-CN" altLang="en-US" dirty="0" smtClean="0"/>
              <a:t>随机变量：</a:t>
            </a:r>
            <a:endParaRPr lang="en-US" altLang="zh-CN" dirty="0" smtClean="0"/>
          </a:p>
          <a:p>
            <a:pPr marL="325800" lvl="1" indent="0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以</a:t>
            </a:r>
            <a:r>
              <a:rPr lang="en-US" altLang="zh-CN" dirty="0" smtClean="0"/>
              <a:t>0.5</a:t>
            </a:r>
            <a:r>
              <a:rPr lang="zh-CN" altLang="en-US" dirty="0" smtClean="0"/>
              <a:t>的概率取值</a:t>
            </a:r>
            <a:r>
              <a:rPr lang="en-US" altLang="zh-CN" dirty="0" smtClean="0"/>
              <a:t>-1, 0.5</a:t>
            </a:r>
            <a:r>
              <a:rPr lang="zh-CN" altLang="en-US" dirty="0" smtClean="0"/>
              <a:t>的概率取值</a:t>
            </a:r>
            <a:r>
              <a:rPr lang="en-US" altLang="zh-CN" dirty="0" smtClean="0"/>
              <a:t>+1.</a:t>
            </a:r>
          </a:p>
          <a:p>
            <a:pPr lvl="1"/>
            <a:endParaRPr lang="en-US" altLang="zh-CN" dirty="0" smtClean="0"/>
          </a:p>
          <a:p>
            <a:pPr marL="325800" lvl="1" indent="0">
              <a:buNone/>
            </a:pPr>
            <a:endParaRPr lang="en-US" altLang="zh-CN" dirty="0" smtClean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4613159"/>
              </p:ext>
            </p:extLst>
          </p:nvPr>
        </p:nvGraphicFramePr>
        <p:xfrm>
          <a:off x="3366205" y="3541194"/>
          <a:ext cx="2217861" cy="82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49" name="Formula" r:id="rId3" imgW="1173600" imgH="438480" progId="Equation.Ribbit">
                  <p:embed/>
                </p:oleObj>
              </mc:Choice>
              <mc:Fallback>
                <p:oleObj name="Formula" r:id="rId3" imgW="117360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66205" y="3541194"/>
                        <a:ext cx="2217861" cy="82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7986818"/>
              </p:ext>
            </p:extLst>
          </p:nvPr>
        </p:nvGraphicFramePr>
        <p:xfrm>
          <a:off x="915867" y="4709912"/>
          <a:ext cx="223298" cy="211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50" name="Formula" r:id="rId5" imgW="126000" imgH="118440" progId="Equation.Ribbit">
                  <p:embed/>
                </p:oleObj>
              </mc:Choice>
              <mc:Fallback>
                <p:oleObj name="Formula" r:id="rId5" imgW="126000" imgH="1184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5867" y="4709912"/>
                        <a:ext cx="223298" cy="211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0895819"/>
              </p:ext>
            </p:extLst>
          </p:nvPr>
        </p:nvGraphicFramePr>
        <p:xfrm>
          <a:off x="3195154" y="1616968"/>
          <a:ext cx="2711887" cy="822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51" name="Formula" r:id="rId7" imgW="1445400" imgH="438480" progId="Equation.Ribbit">
                  <p:embed/>
                </p:oleObj>
              </mc:Choice>
              <mc:Fallback>
                <p:oleObj name="Formula" r:id="rId7" imgW="144540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95154" y="1616968"/>
                        <a:ext cx="2711887" cy="8229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4677070"/>
              </p:ext>
            </p:extLst>
          </p:nvPr>
        </p:nvGraphicFramePr>
        <p:xfrm>
          <a:off x="2035629" y="2633341"/>
          <a:ext cx="287383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52" name="Formula" r:id="rId9" imgW="114480" imgH="120960" progId="Equation.Ribbit">
                  <p:embed/>
                </p:oleObj>
              </mc:Choice>
              <mc:Fallback>
                <p:oleObj name="Formula" r:id="rId9" imgW="11448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35629" y="2633341"/>
                        <a:ext cx="287383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2152853"/>
              </p:ext>
            </p:extLst>
          </p:nvPr>
        </p:nvGraphicFramePr>
        <p:xfrm>
          <a:off x="5907041" y="2670245"/>
          <a:ext cx="247650" cy="24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53" name="Formula" r:id="rId11" imgW="120960" imgH="120960" progId="Equation.Ribbit">
                  <p:embed/>
                </p:oleObj>
              </mc:Choice>
              <mc:Fallback>
                <p:oleObj name="Formula" r:id="rId11" imgW="12096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07041" y="2670245"/>
                        <a:ext cx="247650" cy="247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296793"/>
              </p:ext>
            </p:extLst>
          </p:nvPr>
        </p:nvGraphicFramePr>
        <p:xfrm>
          <a:off x="1189043" y="2993284"/>
          <a:ext cx="300037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54" name="Formula" r:id="rId13" imgW="132120" imgH="162720" progId="Equation.Ribbit">
                  <p:embed/>
                </p:oleObj>
              </mc:Choice>
              <mc:Fallback>
                <p:oleObj name="Formula" r:id="rId13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189043" y="2993284"/>
                        <a:ext cx="300037" cy="37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498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" y="135801"/>
            <a:ext cx="7886700" cy="777874"/>
          </a:xfrm>
        </p:spPr>
        <p:txBody>
          <a:bodyPr>
            <a:normAutofit/>
          </a:bodyPr>
          <a:lstStyle/>
          <a:p>
            <a:r>
              <a:rPr lang="zh-CN" altLang="en-US" sz="3600" dirty="0" smtClean="0"/>
              <a:t>一些概念及记号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5576093"/>
          </a:xfrm>
        </p:spPr>
        <p:txBody>
          <a:bodyPr>
            <a:normAutofit/>
          </a:bodyPr>
          <a:lstStyle/>
          <a:p>
            <a:pPr marL="257175" indent="-257175"/>
            <a:r>
              <a:rPr lang="zh-CN" altLang="en-US" sz="2200" dirty="0" smtClean="0"/>
              <a:t>样例集：</a:t>
            </a:r>
            <a:r>
              <a:rPr lang="zh-CN" altLang="en-US" dirty="0"/>
              <a:t>独立同分布</a:t>
            </a:r>
            <a:r>
              <a:rPr lang="zh-CN" altLang="en-US" dirty="0" smtClean="0"/>
              <a:t>样本</a:t>
            </a:r>
            <a:r>
              <a:rPr lang="en-US" altLang="zh-CN" dirty="0" smtClean="0"/>
              <a:t>, </a:t>
            </a:r>
            <a:r>
              <a:rPr lang="zh-CN" altLang="en-US" sz="2200" dirty="0" smtClean="0"/>
              <a:t>仅考虑二分类问题</a:t>
            </a:r>
            <a:endParaRPr lang="en-US" altLang="zh-CN" sz="2200" dirty="0" smtClean="0"/>
          </a:p>
          <a:p>
            <a:pPr marL="257175" indent="-257175"/>
            <a:endParaRPr lang="en-US" altLang="zh-CN" sz="2200" dirty="0"/>
          </a:p>
          <a:p>
            <a:pPr marL="0" indent="0">
              <a:buNone/>
            </a:pPr>
            <a:endParaRPr lang="en-US" altLang="zh-CN" sz="2200" dirty="0" smtClean="0"/>
          </a:p>
          <a:p>
            <a:pPr marL="342900" indent="-342900">
              <a:spcAft>
                <a:spcPts val="1200"/>
              </a:spcAft>
            </a:pPr>
            <a:r>
              <a:rPr lang="en-US" altLang="zh-CN" dirty="0" smtClean="0"/>
              <a:t>  </a:t>
            </a:r>
            <a:r>
              <a:rPr lang="zh-CN" altLang="en-US" sz="2200" dirty="0" smtClean="0"/>
              <a:t>为从   </a:t>
            </a:r>
            <a:r>
              <a:rPr lang="zh-CN" altLang="en-US" dirty="0" smtClean="0"/>
              <a:t>到   </a:t>
            </a:r>
            <a:r>
              <a:rPr lang="zh-CN" altLang="en-US" sz="2200" dirty="0" smtClean="0"/>
              <a:t>的一个映射</a:t>
            </a:r>
            <a:endParaRPr lang="en-US" altLang="zh-CN" sz="2200" dirty="0" smtClean="0"/>
          </a:p>
          <a:p>
            <a:pPr marL="800100" lvl="1" indent="-342900"/>
            <a:r>
              <a:rPr lang="zh-CN" altLang="en-US" dirty="0" smtClean="0"/>
              <a:t>泛化误差：分类器的期望误差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sz="2200" dirty="0"/>
          </a:p>
          <a:p>
            <a:pPr marL="800100" lvl="1" indent="-342900">
              <a:lnSpc>
                <a:spcPct val="100000"/>
              </a:lnSpc>
              <a:spcBef>
                <a:spcPts val="1200"/>
              </a:spcBef>
            </a:pPr>
            <a:r>
              <a:rPr lang="zh-CN" altLang="en-US" sz="2000" dirty="0" smtClean="0"/>
              <a:t>经验误差：分类器在给定样例集上的平均误差</a:t>
            </a:r>
            <a:endParaRPr lang="en-US" altLang="zh-CN" sz="2000" dirty="0" smtClean="0"/>
          </a:p>
          <a:p>
            <a:pPr marL="800100" lvl="1" indent="-342900"/>
            <a:endParaRPr lang="en-US" altLang="zh-CN" dirty="0"/>
          </a:p>
          <a:p>
            <a:pPr marL="457200" lvl="1" indent="0">
              <a:buNone/>
            </a:pPr>
            <a:endParaRPr lang="en-US" altLang="zh-CN" sz="2000" dirty="0"/>
          </a:p>
          <a:p>
            <a:pPr marL="0" lvl="1" indent="0">
              <a:lnSpc>
                <a:spcPct val="150000"/>
              </a:lnSpc>
              <a:spcBef>
                <a:spcPts val="1800"/>
              </a:spcBef>
              <a:buNone/>
            </a:pPr>
            <a:r>
              <a:rPr lang="zh-CN" altLang="en-US" dirty="0" smtClean="0"/>
              <a:t>  由于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是</a:t>
            </a:r>
            <a:r>
              <a:rPr lang="en-US" altLang="zh-CN" dirty="0" smtClean="0"/>
              <a:t>   </a:t>
            </a:r>
            <a:r>
              <a:rPr lang="zh-CN" altLang="en-US" dirty="0" smtClean="0"/>
              <a:t>的独立同分布采样</a:t>
            </a:r>
            <a:r>
              <a:rPr lang="en-US" altLang="zh-CN" dirty="0" smtClean="0"/>
              <a:t>, </a:t>
            </a:r>
            <a:r>
              <a:rPr lang="zh-CN" altLang="en-US" dirty="0" smtClean="0"/>
              <a:t>因此</a:t>
            </a:r>
            <a:r>
              <a:rPr lang="en-US" altLang="zh-CN" dirty="0" smtClean="0"/>
              <a:t>   </a:t>
            </a:r>
            <a:r>
              <a:rPr lang="zh-CN" altLang="en-US" dirty="0" smtClean="0"/>
              <a:t>的经验误差的期望等于其泛化误差。</a:t>
            </a:r>
            <a:endParaRPr lang="en-US" altLang="zh-CN" dirty="0" smtClean="0"/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zh-CN" altLang="en-US" dirty="0" smtClean="0"/>
              <a:t>  在上下文明确时</a:t>
            </a:r>
            <a:r>
              <a:rPr lang="en-US" altLang="zh-CN" dirty="0" smtClean="0"/>
              <a:t>, </a:t>
            </a:r>
            <a:r>
              <a:rPr lang="zh-CN" altLang="en-US" dirty="0" smtClean="0"/>
              <a:t>将            和             分别简记为        和        </a:t>
            </a:r>
            <a:r>
              <a:rPr lang="en-US" altLang="zh-CN" dirty="0" smtClean="0"/>
              <a:t>.</a:t>
            </a:r>
            <a:endParaRPr lang="en-US" altLang="zh-CN" sz="2000" dirty="0" smtClean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464917"/>
              </p:ext>
            </p:extLst>
          </p:nvPr>
        </p:nvGraphicFramePr>
        <p:xfrm>
          <a:off x="282575" y="1792288"/>
          <a:ext cx="875982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7" name="Formula" r:id="rId3" imgW="4258440" imgH="177840" progId="Equation.Ribbit">
                  <p:embed/>
                </p:oleObj>
              </mc:Choice>
              <mc:Fallback>
                <p:oleObj name="Formula" r:id="rId3" imgW="425844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575" y="1792288"/>
                        <a:ext cx="8759825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3676301"/>
              </p:ext>
            </p:extLst>
          </p:nvPr>
        </p:nvGraphicFramePr>
        <p:xfrm>
          <a:off x="2432568" y="3425893"/>
          <a:ext cx="3542263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8" name="Formula" r:id="rId5" imgW="1707120" imgH="176760" progId="Equation.Ribbit">
                  <p:embed/>
                </p:oleObj>
              </mc:Choice>
              <mc:Fallback>
                <p:oleObj name="Formula" r:id="rId5" imgW="17071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32568" y="3425893"/>
                        <a:ext cx="3542263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2106587"/>
              </p:ext>
            </p:extLst>
          </p:nvPr>
        </p:nvGraphicFramePr>
        <p:xfrm>
          <a:off x="2364580" y="4191506"/>
          <a:ext cx="3678238" cy="82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9" name="Formula" r:id="rId7" imgW="1949760" imgH="435960" progId="Equation.Ribbit">
                  <p:embed/>
                </p:oleObj>
              </mc:Choice>
              <mc:Fallback>
                <p:oleObj name="Formula" r:id="rId7" imgW="1949760" imgH="435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64580" y="4191506"/>
                        <a:ext cx="3678238" cy="82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1348977"/>
              </p:ext>
            </p:extLst>
          </p:nvPr>
        </p:nvGraphicFramePr>
        <p:xfrm>
          <a:off x="681263" y="2521102"/>
          <a:ext cx="17456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0" name="Formula" r:id="rId9" imgW="86400" imgH="157680" progId="Equation.Ribbit">
                  <p:embed/>
                </p:oleObj>
              </mc:Choice>
              <mc:Fallback>
                <p:oleObj name="Formula" r:id="rId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1263" y="2521102"/>
                        <a:ext cx="17456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2324698"/>
              </p:ext>
            </p:extLst>
          </p:nvPr>
        </p:nvGraphicFramePr>
        <p:xfrm>
          <a:off x="1464581" y="2512332"/>
          <a:ext cx="265113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1" name="Formula" r:id="rId11" imgW="129600" imgH="155160" progId="Equation.Ribbit">
                  <p:embed/>
                </p:oleObj>
              </mc:Choice>
              <mc:Fallback>
                <p:oleObj name="Formula" r:id="rId11" imgW="1296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464581" y="2512332"/>
                        <a:ext cx="265113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63006"/>
              </p:ext>
            </p:extLst>
          </p:nvPr>
        </p:nvGraphicFramePr>
        <p:xfrm>
          <a:off x="2048782" y="2500313"/>
          <a:ext cx="242888" cy="32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2" name="Formula" r:id="rId13" imgW="118440" imgH="160200" progId="Equation.Ribbit">
                  <p:embed/>
                </p:oleObj>
              </mc:Choice>
              <mc:Fallback>
                <p:oleObj name="Formula" r:id="rId13" imgW="1184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48782" y="2500313"/>
                        <a:ext cx="242888" cy="32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7824639"/>
              </p:ext>
            </p:extLst>
          </p:nvPr>
        </p:nvGraphicFramePr>
        <p:xfrm>
          <a:off x="1010660" y="5205118"/>
          <a:ext cx="261938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3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10660" y="5205118"/>
                        <a:ext cx="261938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257205"/>
              </p:ext>
            </p:extLst>
          </p:nvPr>
        </p:nvGraphicFramePr>
        <p:xfrm>
          <a:off x="1556192" y="5205118"/>
          <a:ext cx="261938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4" name="Formula" r:id="rId17" imgW="127080" imgH="155160" progId="Equation.Ribbit">
                  <p:embed/>
                </p:oleObj>
              </mc:Choice>
              <mc:Fallback>
                <p:oleObj name="Formula" r:id="rId17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56192" y="5205118"/>
                        <a:ext cx="261938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814050"/>
              </p:ext>
            </p:extLst>
          </p:nvPr>
        </p:nvGraphicFramePr>
        <p:xfrm>
          <a:off x="4587528" y="5192667"/>
          <a:ext cx="17456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5" name="Formula" r:id="rId19" imgW="86400" imgH="157680" progId="Equation.Ribbit">
                  <p:embed/>
                </p:oleObj>
              </mc:Choice>
              <mc:Fallback>
                <p:oleObj name="Formula" r:id="rId1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87528" y="5192667"/>
                        <a:ext cx="17456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9296905"/>
              </p:ext>
            </p:extLst>
          </p:nvPr>
        </p:nvGraphicFramePr>
        <p:xfrm>
          <a:off x="2734809" y="5690874"/>
          <a:ext cx="10382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6" name="Formula" r:id="rId20" imgW="500400" imgH="176760" progId="Equation.Ribbit">
                  <p:embed/>
                </p:oleObj>
              </mc:Choice>
              <mc:Fallback>
                <p:oleObj name="Formula" r:id="rId20" imgW="5004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2734809" y="5690874"/>
                        <a:ext cx="10382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920474"/>
              </p:ext>
            </p:extLst>
          </p:nvPr>
        </p:nvGraphicFramePr>
        <p:xfrm>
          <a:off x="4109359" y="5625786"/>
          <a:ext cx="10382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7" name="Formula" r:id="rId22" imgW="500400" imgH="207360" progId="Equation.Ribbit">
                  <p:embed/>
                </p:oleObj>
              </mc:Choice>
              <mc:Fallback>
                <p:oleObj name="Formula" r:id="rId22" imgW="500400" imgH="207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4109359" y="5625786"/>
                        <a:ext cx="103822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3398577"/>
              </p:ext>
            </p:extLst>
          </p:nvPr>
        </p:nvGraphicFramePr>
        <p:xfrm>
          <a:off x="6509198" y="5690873"/>
          <a:ext cx="649287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8" name="Formula" r:id="rId24" imgW="312480" imgH="176760" progId="Equation.Ribbit">
                  <p:embed/>
                </p:oleObj>
              </mc:Choice>
              <mc:Fallback>
                <p:oleObj name="Formula" r:id="rId24" imgW="3124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509198" y="5690873"/>
                        <a:ext cx="649287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0298605"/>
              </p:ext>
            </p:extLst>
          </p:nvPr>
        </p:nvGraphicFramePr>
        <p:xfrm>
          <a:off x="7470660" y="5625092"/>
          <a:ext cx="649288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9" name="Formula" r:id="rId26" imgW="312480" imgH="207360" progId="Equation.Ribbit">
                  <p:embed/>
                </p:oleObj>
              </mc:Choice>
              <mc:Fallback>
                <p:oleObj name="Formula" r:id="rId26" imgW="312480" imgH="207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7470660" y="5625092"/>
                        <a:ext cx="649288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227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15" name="内容占位符 3"/>
          <p:cNvSpPr txBox="1">
            <a:spLocks/>
          </p:cNvSpPr>
          <p:nvPr/>
        </p:nvSpPr>
        <p:spPr>
          <a:xfrm>
            <a:off x="195035" y="1118395"/>
            <a:ext cx="8629650" cy="54275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</a:pPr>
            <a:r>
              <a:rPr lang="zh-CN" altLang="en-US" dirty="0" smtClean="0">
                <a:solidFill>
                  <a:prstClr val="black"/>
                </a:solidFill>
              </a:rPr>
              <a:t>考虑   中所有的假设</a:t>
            </a:r>
            <a:r>
              <a:rPr lang="en-US" altLang="zh-CN" dirty="0" smtClean="0">
                <a:solidFill>
                  <a:prstClr val="black"/>
                </a:solidFill>
              </a:rPr>
              <a:t>, </a:t>
            </a:r>
            <a:r>
              <a:rPr lang="zh-CN" altLang="en-US" dirty="0" smtClean="0">
                <a:solidFill>
                  <a:prstClr val="black"/>
                </a:solidFill>
              </a:rPr>
              <a:t>取期望可得</a:t>
            </a:r>
            <a:endParaRPr lang="en-US" altLang="zh-CN" dirty="0">
              <a:solidFill>
                <a:prstClr val="black"/>
              </a:solidFill>
            </a:endParaRPr>
          </a:p>
          <a:p>
            <a:pPr marL="342900" lvl="0" indent="-342900">
              <a:lnSpc>
                <a:spcPct val="120000"/>
              </a:lnSpc>
              <a:spcBef>
                <a:spcPts val="1800"/>
              </a:spcBef>
              <a:buClr>
                <a:srgbClr val="16754D"/>
              </a:buClr>
              <a:buFont typeface="Wingdings" panose="05000000000000000000" pitchFamily="2" charset="2"/>
              <a:buChar char="l"/>
            </a:pPr>
            <a:endParaRPr lang="en-US" altLang="zh-CN" sz="2000" dirty="0" smtClean="0">
              <a:solidFill>
                <a:prstClr val="black"/>
              </a:solidFill>
            </a:endParaRPr>
          </a:p>
          <a:p>
            <a:pPr lvl="1"/>
            <a:endParaRPr lang="en-US" altLang="zh-CN" dirty="0" smtClean="0"/>
          </a:p>
          <a:p>
            <a:pPr marL="325800" lvl="1" indent="0">
              <a:buNone/>
            </a:pPr>
            <a:endParaRPr lang="en-US" altLang="zh-CN" dirty="0" smtClean="0"/>
          </a:p>
          <a:p>
            <a:pPr lvl="1">
              <a:spcBef>
                <a:spcPts val="2400"/>
              </a:spcBef>
            </a:pPr>
            <a:r>
              <a:rPr lang="zh-CN" altLang="en-US" dirty="0" smtClean="0"/>
              <a:t>其中                         </a:t>
            </a:r>
            <a:r>
              <a:rPr lang="en-US" altLang="zh-CN" dirty="0" smtClean="0"/>
              <a:t>	</a:t>
            </a:r>
          </a:p>
          <a:p>
            <a:pPr lvl="1">
              <a:spcBef>
                <a:spcPts val="2400"/>
              </a:spcBef>
            </a:pPr>
            <a:r>
              <a:rPr lang="zh-CN" altLang="en-US" dirty="0" smtClean="0"/>
              <a:t>上式的取值范围是       体现了假设空间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的表达能力</a:t>
            </a:r>
            <a:r>
              <a:rPr lang="en-US" altLang="zh-CN" dirty="0" smtClean="0"/>
              <a:t>.</a:t>
            </a:r>
          </a:p>
          <a:p>
            <a:pPr lvl="2">
              <a:spcBef>
                <a:spcPts val="2400"/>
              </a:spcBef>
            </a:pPr>
            <a:r>
              <a:rPr lang="zh-CN" altLang="en-US" dirty="0" smtClean="0"/>
              <a:t>当          时</a:t>
            </a:r>
            <a:r>
              <a:rPr lang="en-US" altLang="zh-CN" dirty="0" smtClean="0"/>
              <a:t>,    </a:t>
            </a:r>
            <a:r>
              <a:rPr lang="zh-CN" altLang="en-US" dirty="0" smtClean="0"/>
              <a:t>中仅有一个假设</a:t>
            </a:r>
            <a:r>
              <a:rPr lang="en-US" altLang="zh-CN" dirty="0" smtClean="0"/>
              <a:t>,</a:t>
            </a:r>
            <a:r>
              <a:rPr lang="zh-CN" altLang="en-US" dirty="0"/>
              <a:t> </a:t>
            </a:r>
            <a:r>
              <a:rPr lang="zh-CN" altLang="en-US" dirty="0" smtClean="0"/>
              <a:t>则期望值为</a:t>
            </a:r>
            <a:r>
              <a:rPr lang="en-US" altLang="zh-CN" dirty="0" smtClean="0"/>
              <a:t>0;</a:t>
            </a:r>
          </a:p>
          <a:p>
            <a:pPr lvl="2">
              <a:spcBef>
                <a:spcPts val="2400"/>
              </a:spcBef>
            </a:pPr>
            <a:r>
              <a:rPr lang="zh-CN" altLang="en-US" dirty="0" smtClean="0"/>
              <a:t>当            且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能打散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时</a:t>
            </a:r>
            <a:r>
              <a:rPr lang="en-US" altLang="zh-CN" dirty="0" smtClean="0"/>
              <a:t>, </a:t>
            </a:r>
            <a:r>
              <a:rPr lang="zh-CN" altLang="en-US" dirty="0" smtClean="0"/>
              <a:t>对任意   总有一个假设使得</a:t>
            </a:r>
            <a:endParaRPr lang="en-US" altLang="zh-CN" dirty="0" smtClean="0"/>
          </a:p>
          <a:p>
            <a:pPr marL="783000" lvl="2" indent="0">
              <a:spcBef>
                <a:spcPts val="2400"/>
              </a:spcBef>
              <a:buNone/>
            </a:pPr>
            <a:r>
              <a:rPr lang="en-US" altLang="zh-CN" dirty="0" smtClean="0"/>
              <a:t>		</a:t>
            </a:r>
          </a:p>
          <a:p>
            <a:pPr marL="783000" lvl="2" indent="0">
              <a:spcBef>
                <a:spcPts val="600"/>
              </a:spcBef>
              <a:buNone/>
            </a:pPr>
            <a:r>
              <a:rPr lang="zh-CN" altLang="en-US" dirty="0" smtClean="0"/>
              <a:t>     此时可计算出期望值为</a:t>
            </a:r>
            <a:r>
              <a:rPr lang="en-US" altLang="zh-CN" dirty="0" smtClean="0"/>
              <a:t>1.         </a:t>
            </a:r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293085"/>
              </p:ext>
            </p:extLst>
          </p:nvPr>
        </p:nvGraphicFramePr>
        <p:xfrm>
          <a:off x="2933247" y="1793248"/>
          <a:ext cx="2989263" cy="906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19" name="Formula" r:id="rId3" imgW="1578960" imgH="482760" progId="Equation.Ribbit">
                  <p:embed/>
                </p:oleObj>
              </mc:Choice>
              <mc:Fallback>
                <p:oleObj name="Formula" r:id="rId3" imgW="1578960" imgH="48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3247" y="1793248"/>
                        <a:ext cx="2989263" cy="906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6524510"/>
              </p:ext>
            </p:extLst>
          </p:nvPr>
        </p:nvGraphicFramePr>
        <p:xfrm>
          <a:off x="1494745" y="3129424"/>
          <a:ext cx="25019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0" name="Formula" r:id="rId5" imgW="1398600" imgH="177840" progId="Equation.Ribbit">
                  <p:embed/>
                </p:oleObj>
              </mc:Choice>
              <mc:Fallback>
                <p:oleObj name="Formula" r:id="rId5" imgW="13986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94745" y="3129424"/>
                        <a:ext cx="25019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6645974"/>
              </p:ext>
            </p:extLst>
          </p:nvPr>
        </p:nvGraphicFramePr>
        <p:xfrm>
          <a:off x="1208062" y="1216320"/>
          <a:ext cx="300037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1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08062" y="1216320"/>
                        <a:ext cx="300037" cy="371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929274"/>
              </p:ext>
            </p:extLst>
          </p:nvPr>
        </p:nvGraphicFramePr>
        <p:xfrm>
          <a:off x="3001963" y="3726324"/>
          <a:ext cx="581025" cy="31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2" name="Formula" r:id="rId9" imgW="325440" imgH="176760" progId="Equation.Ribbit">
                  <p:embed/>
                </p:oleObj>
              </mc:Choice>
              <mc:Fallback>
                <p:oleObj name="Formula" r:id="rId9" imgW="32544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01963" y="3726324"/>
                        <a:ext cx="581025" cy="31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4580430"/>
              </p:ext>
            </p:extLst>
          </p:nvPr>
        </p:nvGraphicFramePr>
        <p:xfrm>
          <a:off x="5409025" y="3734659"/>
          <a:ext cx="258494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3" name="Formula" r:id="rId11" imgW="132120" imgH="162720" progId="Equation.Ribbit">
                  <p:embed/>
                </p:oleObj>
              </mc:Choice>
              <mc:Fallback>
                <p:oleObj name="Formula" r:id="rId11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09025" y="3734659"/>
                        <a:ext cx="258494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6644933"/>
              </p:ext>
            </p:extLst>
          </p:nvPr>
        </p:nvGraphicFramePr>
        <p:xfrm>
          <a:off x="1686379" y="4300998"/>
          <a:ext cx="72694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4" name="Formula" r:id="rId12" imgW="471240" imgH="177840" progId="Equation.Ribbit">
                  <p:embed/>
                </p:oleObj>
              </mc:Choice>
              <mc:Fallback>
                <p:oleObj name="Formula" r:id="rId12" imgW="47124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686379" y="4300998"/>
                        <a:ext cx="72694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8855863"/>
              </p:ext>
            </p:extLst>
          </p:nvPr>
        </p:nvGraphicFramePr>
        <p:xfrm>
          <a:off x="1706561" y="4862293"/>
          <a:ext cx="889000" cy="274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5" name="Formula" r:id="rId14" imgW="576720" imgH="177840" progId="Equation.Ribbit">
                  <p:embed/>
                </p:oleObj>
              </mc:Choice>
              <mc:Fallback>
                <p:oleObj name="Formula" r:id="rId14" imgW="5767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706561" y="4862293"/>
                        <a:ext cx="889000" cy="274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3704174"/>
              </p:ext>
            </p:extLst>
          </p:nvPr>
        </p:nvGraphicFramePr>
        <p:xfrm>
          <a:off x="2853418" y="4332157"/>
          <a:ext cx="203200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6" name="Formula" r:id="rId16" imgW="132120" imgH="162720" progId="Equation.Ribbit">
                  <p:embed/>
                </p:oleObj>
              </mc:Choice>
              <mc:Fallback>
                <p:oleObj name="Formula" r:id="rId16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53418" y="4332157"/>
                        <a:ext cx="203200" cy="252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3175472"/>
              </p:ext>
            </p:extLst>
          </p:nvPr>
        </p:nvGraphicFramePr>
        <p:xfrm>
          <a:off x="2864078" y="4878734"/>
          <a:ext cx="203200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7" name="Formula" r:id="rId17" imgW="132120" imgH="162720" progId="Equation.Ribbit">
                  <p:embed/>
                </p:oleObj>
              </mc:Choice>
              <mc:Fallback>
                <p:oleObj name="Formula" r:id="rId1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64078" y="4878734"/>
                        <a:ext cx="203200" cy="252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0946755"/>
              </p:ext>
            </p:extLst>
          </p:nvPr>
        </p:nvGraphicFramePr>
        <p:xfrm>
          <a:off x="3801383" y="4891435"/>
          <a:ext cx="195262" cy="239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8" name="Formula" r:id="rId18" imgW="127080" imgH="155160" progId="Equation.Ribbit">
                  <p:embed/>
                </p:oleObj>
              </mc:Choice>
              <mc:Fallback>
                <p:oleObj name="Formula" r:id="rId1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801383" y="4891435"/>
                        <a:ext cx="195262" cy="239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870130"/>
              </p:ext>
            </p:extLst>
          </p:nvPr>
        </p:nvGraphicFramePr>
        <p:xfrm>
          <a:off x="5132954" y="4921370"/>
          <a:ext cx="196850" cy="211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9" name="Formula" r:id="rId20" imgW="109440" imgH="119520" progId="Equation.Ribbit">
                  <p:embed/>
                </p:oleObj>
              </mc:Choice>
              <mc:Fallback>
                <p:oleObj name="Formula" r:id="rId20" imgW="1094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132954" y="4921370"/>
                        <a:ext cx="196850" cy="211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418948"/>
              </p:ext>
            </p:extLst>
          </p:nvPr>
        </p:nvGraphicFramePr>
        <p:xfrm>
          <a:off x="2933247" y="5320578"/>
          <a:ext cx="2928937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30" name="Formula" r:id="rId22" imgW="1719720" imgH="176760" progId="Equation.Ribbit">
                  <p:embed/>
                </p:oleObj>
              </mc:Choice>
              <mc:Fallback>
                <p:oleObj name="Formula" r:id="rId22" imgW="17197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933247" y="5320578"/>
                        <a:ext cx="2928937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125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定义</a:t>
            </a:r>
            <a:r>
              <a:rPr lang="en-US" altLang="zh-CN" sz="2200" dirty="0" smtClean="0"/>
              <a:t> </a:t>
            </a:r>
            <a:r>
              <a:rPr lang="en-US" altLang="zh-CN" sz="2200" b="1" dirty="0">
                <a:solidFill>
                  <a:schemeClr val="accent4"/>
                </a:solidFill>
              </a:rPr>
              <a:t>Rademacher</a:t>
            </a:r>
            <a:r>
              <a:rPr lang="zh-CN" altLang="en-US" sz="2200" b="1" dirty="0">
                <a:solidFill>
                  <a:schemeClr val="accent4"/>
                </a:solidFill>
              </a:rPr>
              <a:t>复杂度</a:t>
            </a:r>
            <a:r>
              <a:rPr lang="en-US" altLang="zh-CN" sz="2200" b="1" dirty="0" smtClean="0">
                <a:solidFill>
                  <a:schemeClr val="accent4"/>
                </a:solidFill>
              </a:rPr>
              <a:t>(Rademacher complexity)</a:t>
            </a:r>
            <a:endParaRPr lang="en-US" altLang="zh-CN" sz="2200" b="1" dirty="0">
              <a:solidFill>
                <a:schemeClr val="accent4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zh-CN" altLang="en-US" sz="2000" dirty="0" smtClean="0"/>
              <a:t>   函数空间   关于   的经验</a:t>
            </a:r>
            <a:r>
              <a:rPr lang="en-US" altLang="zh-CN" sz="2000" dirty="0"/>
              <a:t>Rademacher</a:t>
            </a:r>
            <a:r>
              <a:rPr lang="zh-CN" altLang="en-US" sz="2000" dirty="0"/>
              <a:t>复杂</a:t>
            </a:r>
            <a:r>
              <a:rPr lang="zh-CN" altLang="en-US" sz="2000" dirty="0" smtClean="0"/>
              <a:t>度</a:t>
            </a:r>
            <a:endParaRPr lang="en-US" altLang="zh-CN" sz="2000" dirty="0" smtClean="0"/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7693877"/>
              </p:ext>
            </p:extLst>
          </p:nvPr>
        </p:nvGraphicFramePr>
        <p:xfrm>
          <a:off x="1550988" y="1785187"/>
          <a:ext cx="2667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68" name="Formula" r:id="rId3" imgW="137160" imgH="161640" progId="Equation.Ribbit">
                  <p:embed/>
                </p:oleObj>
              </mc:Choice>
              <mc:Fallback>
                <p:oleObj name="Formula" r:id="rId3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50988" y="1785187"/>
                        <a:ext cx="2667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8689379"/>
              </p:ext>
            </p:extLst>
          </p:nvPr>
        </p:nvGraphicFramePr>
        <p:xfrm>
          <a:off x="2015988" y="2296034"/>
          <a:ext cx="4567215" cy="1005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69" name="Formula" r:id="rId5" imgW="2203560" imgH="482760" progId="Equation.Ribbit">
                  <p:embed/>
                </p:oleObj>
              </mc:Choice>
              <mc:Fallback>
                <p:oleObj name="Formula" r:id="rId5" imgW="2203560" imgH="48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15988" y="2296034"/>
                        <a:ext cx="4567215" cy="1005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内容占位符 4"/>
          <p:cNvSpPr txBox="1">
            <a:spLocks/>
          </p:cNvSpPr>
          <p:nvPr/>
        </p:nvSpPr>
        <p:spPr>
          <a:xfrm>
            <a:off x="180837" y="3885148"/>
            <a:ext cx="8629650" cy="306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其中                为实值函数空间</a:t>
            </a:r>
            <a:r>
              <a:rPr lang="en-US" altLang="zh-CN" sz="2000" dirty="0" smtClean="0"/>
              <a:t>,                              , </a:t>
            </a:r>
            <a:r>
              <a:rPr lang="zh-CN" altLang="en-US" sz="2000" dirty="0" smtClean="0"/>
              <a:t>其中</a:t>
            </a:r>
            <a:endParaRPr lang="en-US" altLang="zh-CN" sz="2000" dirty="0" smtClean="0"/>
          </a:p>
          <a:p>
            <a:pPr marL="342900" indent="-342900">
              <a:lnSpc>
                <a:spcPct val="125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经验</a:t>
            </a:r>
            <a:r>
              <a:rPr lang="en-US" altLang="zh-CN" sz="2000" dirty="0"/>
              <a:t>Rademacher</a:t>
            </a:r>
            <a:r>
              <a:rPr lang="zh-CN" altLang="en-US" sz="2000" dirty="0"/>
              <a:t>复杂</a:t>
            </a:r>
            <a:r>
              <a:rPr lang="zh-CN" altLang="en-US" sz="2000" dirty="0" smtClean="0"/>
              <a:t>度衡量了函数空间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与随机噪声在集合   中的相关性。</a:t>
            </a:r>
            <a:endParaRPr lang="en-US" altLang="zh-CN" sz="2000" dirty="0" smtClean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9514184"/>
              </p:ext>
            </p:extLst>
          </p:nvPr>
        </p:nvGraphicFramePr>
        <p:xfrm>
          <a:off x="2319338" y="1791537"/>
          <a:ext cx="220662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70" name="Formula" r:id="rId7" imgW="113040" imgH="155160" progId="Equation.Ribbit">
                  <p:embed/>
                </p:oleObj>
              </mc:Choice>
              <mc:Fallback>
                <p:oleObj name="Formula" r:id="rId7" imgW="1130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19338" y="1791537"/>
                        <a:ext cx="220662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6784979"/>
              </p:ext>
            </p:extLst>
          </p:nvPr>
        </p:nvGraphicFramePr>
        <p:xfrm>
          <a:off x="5260383" y="4519257"/>
          <a:ext cx="2667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71" name="Formula" r:id="rId9" imgW="137160" imgH="161640" progId="Equation.Ribbit">
                  <p:embed/>
                </p:oleObj>
              </mc:Choice>
              <mc:Fallback>
                <p:oleObj name="Formula" r:id="rId9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60383" y="4519257"/>
                        <a:ext cx="2667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331716"/>
              </p:ext>
            </p:extLst>
          </p:nvPr>
        </p:nvGraphicFramePr>
        <p:xfrm>
          <a:off x="4495662" y="3981142"/>
          <a:ext cx="2573338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72" name="Formula" r:id="rId10" imgW="1314720" imgH="177840" progId="Equation.Ribbit">
                  <p:embed/>
                </p:oleObj>
              </mc:Choice>
              <mc:Fallback>
                <p:oleObj name="Formula" r:id="rId10" imgW="13147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495662" y="3981142"/>
                        <a:ext cx="2573338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6194683"/>
              </p:ext>
            </p:extLst>
          </p:nvPr>
        </p:nvGraphicFramePr>
        <p:xfrm>
          <a:off x="1122363" y="3988941"/>
          <a:ext cx="1417637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73" name="Formula" r:id="rId12" imgW="725400" imgH="161640" progId="Equation.Ribbit">
                  <p:embed/>
                </p:oleObj>
              </mc:Choice>
              <mc:Fallback>
                <p:oleObj name="Formula" r:id="rId12" imgW="72540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22363" y="3988941"/>
                        <a:ext cx="1417637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3508981"/>
              </p:ext>
            </p:extLst>
          </p:nvPr>
        </p:nvGraphicFramePr>
        <p:xfrm>
          <a:off x="7791450" y="3987729"/>
          <a:ext cx="88900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74" name="Formula" r:id="rId14" imgW="453600" imgH="156240" progId="Equation.Ribbit">
                  <p:embed/>
                </p:oleObj>
              </mc:Choice>
              <mc:Fallback>
                <p:oleObj name="Formula" r:id="rId14" imgW="453600" imgH="156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791450" y="3987729"/>
                        <a:ext cx="88900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686977"/>
              </p:ext>
            </p:extLst>
          </p:nvPr>
        </p:nvGraphicFramePr>
        <p:xfrm>
          <a:off x="7572828" y="4518194"/>
          <a:ext cx="220663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75" name="Formula" r:id="rId16" imgW="113040" imgH="155160" progId="Equation.Ribbit">
                  <p:embed/>
                </p:oleObj>
              </mc:Choice>
              <mc:Fallback>
                <p:oleObj name="Formula" r:id="rId16" imgW="1130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572828" y="4518194"/>
                        <a:ext cx="220663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7407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195727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定义</a:t>
            </a:r>
            <a:r>
              <a:rPr lang="en-US" altLang="zh-CN" sz="2200" dirty="0" smtClean="0"/>
              <a:t> </a:t>
            </a:r>
            <a:r>
              <a:rPr lang="en-US" altLang="zh-CN" sz="2200" b="1" dirty="0">
                <a:solidFill>
                  <a:schemeClr val="accent4"/>
                </a:solidFill>
              </a:rPr>
              <a:t>Rademacher</a:t>
            </a:r>
            <a:r>
              <a:rPr lang="zh-CN" altLang="en-US" sz="2200" b="1" dirty="0">
                <a:solidFill>
                  <a:schemeClr val="accent4"/>
                </a:solidFill>
              </a:rPr>
              <a:t>复杂度</a:t>
            </a:r>
            <a:r>
              <a:rPr lang="en-US" altLang="zh-CN" sz="2200" b="1" dirty="0" smtClean="0">
                <a:solidFill>
                  <a:schemeClr val="accent4"/>
                </a:solidFill>
              </a:rPr>
              <a:t>(Rademacher complexity)</a:t>
            </a:r>
            <a:endParaRPr lang="en-US" altLang="zh-CN" sz="2200" b="1" dirty="0">
              <a:solidFill>
                <a:schemeClr val="accent4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zh-CN" altLang="en-US" sz="2000" dirty="0" smtClean="0"/>
              <a:t>   函数空间   关于   上分布</a:t>
            </a:r>
            <a:r>
              <a:rPr lang="en-US" altLang="zh-CN" sz="2000" dirty="0" smtClean="0"/>
              <a:t>   </a:t>
            </a:r>
            <a:r>
              <a:rPr lang="zh-CN" altLang="en-US" sz="2000" dirty="0" smtClean="0"/>
              <a:t>的经验</a:t>
            </a:r>
            <a:r>
              <a:rPr lang="en-US" altLang="zh-CN" sz="2000" dirty="0"/>
              <a:t>Rademacher</a:t>
            </a:r>
            <a:r>
              <a:rPr lang="zh-CN" altLang="en-US" sz="2000" dirty="0"/>
              <a:t>复杂</a:t>
            </a:r>
            <a:r>
              <a:rPr lang="zh-CN" altLang="en-US" sz="2000" dirty="0" smtClean="0"/>
              <a:t>度</a:t>
            </a:r>
            <a:endParaRPr lang="en-US" altLang="zh-CN" sz="2000" dirty="0" smtClean="0"/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7076612"/>
              </p:ext>
            </p:extLst>
          </p:nvPr>
        </p:nvGraphicFramePr>
        <p:xfrm>
          <a:off x="1559301" y="1776874"/>
          <a:ext cx="2667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105" name="Formula" r:id="rId3" imgW="137160" imgH="161640" progId="Equation.Ribbit">
                  <p:embed/>
                </p:oleObj>
              </mc:Choice>
              <mc:Fallback>
                <p:oleObj name="Formula" r:id="rId3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59301" y="1776874"/>
                        <a:ext cx="2667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5076014"/>
              </p:ext>
            </p:extLst>
          </p:nvPr>
        </p:nvGraphicFramePr>
        <p:xfrm>
          <a:off x="2054189" y="2468902"/>
          <a:ext cx="4882946" cy="731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106" name="Formula" r:id="rId5" imgW="2028240" imgH="302400" progId="Equation.Ribbit">
                  <p:embed/>
                </p:oleObj>
              </mc:Choice>
              <mc:Fallback>
                <p:oleObj name="Formula" r:id="rId5" imgW="2028240" imgH="3024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54189" y="2468902"/>
                        <a:ext cx="4882946" cy="731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内容占位符 4"/>
          <p:cNvSpPr txBox="1">
            <a:spLocks/>
          </p:cNvSpPr>
          <p:nvPr/>
        </p:nvSpPr>
        <p:spPr>
          <a:xfrm>
            <a:off x="180837" y="3901774"/>
            <a:ext cx="8629650" cy="306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5000"/>
              </a:lnSpc>
            </a:pPr>
            <a:r>
              <a:rPr lang="zh-CN" altLang="en-US" dirty="0" smtClean="0"/>
              <a:t>基于</a:t>
            </a:r>
            <a:r>
              <a:rPr lang="en-US" altLang="zh-CN" dirty="0" smtClean="0"/>
              <a:t>Rademacher</a:t>
            </a:r>
            <a:r>
              <a:rPr lang="zh-CN" altLang="en-US" dirty="0"/>
              <a:t>复杂</a:t>
            </a:r>
            <a:r>
              <a:rPr lang="zh-CN" altLang="en-US" dirty="0" smtClean="0"/>
              <a:t>度可得关于函数空间   的泛化误差界</a:t>
            </a:r>
            <a:r>
              <a:rPr lang="en-US" altLang="zh-CN" dirty="0" smtClean="0"/>
              <a:t>.</a:t>
            </a: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235607"/>
              </p:ext>
            </p:extLst>
          </p:nvPr>
        </p:nvGraphicFramePr>
        <p:xfrm>
          <a:off x="2327651" y="1783224"/>
          <a:ext cx="220662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107" name="Formula" r:id="rId7" imgW="113040" imgH="155160" progId="Equation.Ribbit">
                  <p:embed/>
                </p:oleObj>
              </mc:Choice>
              <mc:Fallback>
                <p:oleObj name="Formula" r:id="rId7" imgW="1130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27651" y="1783224"/>
                        <a:ext cx="220662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1750552"/>
              </p:ext>
            </p:extLst>
          </p:nvPr>
        </p:nvGraphicFramePr>
        <p:xfrm>
          <a:off x="5982007" y="4036550"/>
          <a:ext cx="266700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108" name="Formula" r:id="rId9" imgW="137160" imgH="161640" progId="Equation.Ribbit">
                  <p:embed/>
                </p:oleObj>
              </mc:Choice>
              <mc:Fallback>
                <p:oleObj name="Formula" r:id="rId9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82007" y="4036550"/>
                        <a:ext cx="266700" cy="31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6927250"/>
              </p:ext>
            </p:extLst>
          </p:nvPr>
        </p:nvGraphicFramePr>
        <p:xfrm>
          <a:off x="3383112" y="1783224"/>
          <a:ext cx="24765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109" name="Formula" r:id="rId10" imgW="127080" imgH="155160" progId="Equation.Ribbit">
                  <p:embed/>
                </p:oleObj>
              </mc:Choice>
              <mc:Fallback>
                <p:oleObj name="Formula" r:id="rId10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83112" y="1783224"/>
                        <a:ext cx="24765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864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023009"/>
            <a:ext cx="8629650" cy="2422116"/>
          </a:xfrm>
        </p:spPr>
        <p:txBody>
          <a:bodyPr/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定理</a:t>
            </a:r>
            <a:r>
              <a:rPr lang="en-US" altLang="zh-CN" sz="2200" b="1" dirty="0" smtClean="0"/>
              <a:t>12.5</a:t>
            </a:r>
            <a:r>
              <a:rPr lang="en-US" altLang="zh-CN" sz="2200" dirty="0" smtClean="0"/>
              <a:t> 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zh-CN" altLang="en-US" dirty="0" smtClean="0"/>
              <a:t>对实值</a:t>
            </a:r>
            <a:r>
              <a:rPr lang="zh-CN" altLang="en-US" sz="2000" dirty="0" smtClean="0"/>
              <a:t>函数空间                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根据分布   </a:t>
            </a:r>
            <a:r>
              <a:rPr lang="zh-CN" altLang="en-US" dirty="0"/>
              <a:t>从</a:t>
            </a:r>
            <a:r>
              <a:rPr lang="zh-CN" altLang="en-US" sz="2000" dirty="0" smtClean="0"/>
              <a:t>   </a:t>
            </a:r>
            <a:r>
              <a:rPr lang="zh-CN" altLang="en-US" dirty="0" smtClean="0"/>
              <a:t>中独立同分布采样得到示例                                                         对任意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以至少     </a:t>
            </a:r>
            <a:endParaRPr lang="en-US" altLang="zh-CN" dirty="0" smtClean="0"/>
          </a:p>
          <a:p>
            <a:pPr marL="0" lvl="1" indent="0">
              <a:lnSpc>
                <a:spcPct val="150000"/>
              </a:lnSpc>
              <a:spcBef>
                <a:spcPts val="4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en-US" dirty="0" smtClean="0"/>
              <a:t>的概率</a:t>
            </a:r>
            <a:r>
              <a:rPr lang="zh-CN" altLang="en-US" dirty="0"/>
              <a:t>有</a:t>
            </a:r>
            <a:r>
              <a:rPr lang="zh-CN" altLang="en-US" dirty="0" smtClean="0"/>
              <a:t>  </a:t>
            </a:r>
            <a:endParaRPr lang="zh-CN" altLang="en-US" dirty="0"/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9463780"/>
              </p:ext>
            </p:extLst>
          </p:nvPr>
        </p:nvGraphicFramePr>
        <p:xfrm>
          <a:off x="2619829" y="1607549"/>
          <a:ext cx="1755775" cy="34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12" name="Formula" r:id="rId3" imgW="899280" imgH="176760" progId="Equation.Ribbit">
                  <p:embed/>
                </p:oleObj>
              </mc:Choice>
              <mc:Fallback>
                <p:oleObj name="Formula" r:id="rId3" imgW="8992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19829" y="1607549"/>
                        <a:ext cx="1755775" cy="344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5399887"/>
              </p:ext>
            </p:extLst>
          </p:nvPr>
        </p:nvGraphicFramePr>
        <p:xfrm>
          <a:off x="5541938" y="1625226"/>
          <a:ext cx="24765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13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41938" y="1625226"/>
                        <a:ext cx="24765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2666371"/>
              </p:ext>
            </p:extLst>
          </p:nvPr>
        </p:nvGraphicFramePr>
        <p:xfrm>
          <a:off x="6087653" y="1625226"/>
          <a:ext cx="24130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14" name="Formula" r:id="rId7" imgW="124560" imgH="155160" progId="Equation.Ribbit">
                  <p:embed/>
                </p:oleObj>
              </mc:Choice>
              <mc:Fallback>
                <p:oleObj name="Formula" r:id="rId7" imgW="12456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87653" y="1625226"/>
                        <a:ext cx="24130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4074957"/>
              </p:ext>
            </p:extLst>
          </p:nvPr>
        </p:nvGraphicFramePr>
        <p:xfrm>
          <a:off x="1057050" y="2070823"/>
          <a:ext cx="4953001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15" name="Formula" r:id="rId9" imgW="2530080" imgH="177840" progId="Equation.Ribbit">
                  <p:embed/>
                </p:oleObj>
              </mc:Choice>
              <mc:Fallback>
                <p:oleObj name="Formula" r:id="rId9" imgW="25300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57050" y="2070823"/>
                        <a:ext cx="4953001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334040"/>
              </p:ext>
            </p:extLst>
          </p:nvPr>
        </p:nvGraphicFramePr>
        <p:xfrm>
          <a:off x="6905880" y="2070823"/>
          <a:ext cx="796925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16" name="Formula" r:id="rId11" imgW="407880" imgH="160200" progId="Equation.Ribbit">
                  <p:embed/>
                </p:oleObj>
              </mc:Choice>
              <mc:Fallback>
                <p:oleObj name="Formula" r:id="rId11" imgW="40788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905880" y="2070823"/>
                        <a:ext cx="796925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1248818"/>
              </p:ext>
            </p:extLst>
          </p:nvPr>
        </p:nvGraphicFramePr>
        <p:xfrm>
          <a:off x="260350" y="2583120"/>
          <a:ext cx="64135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17" name="Formula" r:id="rId13" imgW="329040" imgH="148680" progId="Equation.Ribbit">
                  <p:embed/>
                </p:oleObj>
              </mc:Choice>
              <mc:Fallback>
                <p:oleObj name="Formula" r:id="rId13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60350" y="2583120"/>
                        <a:ext cx="64135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0245158"/>
              </p:ext>
            </p:extLst>
          </p:nvPr>
        </p:nvGraphicFramePr>
        <p:xfrm>
          <a:off x="1873783" y="2987925"/>
          <a:ext cx="5964621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18" name="Formula" r:id="rId15" imgW="2993400" imgH="456120" progId="Equation.Ribbit">
                  <p:embed/>
                </p:oleObj>
              </mc:Choice>
              <mc:Fallback>
                <p:oleObj name="Formula" r:id="rId15" imgW="2993400" imgH="4561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873783" y="2987925"/>
                        <a:ext cx="5964621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8390227"/>
              </p:ext>
            </p:extLst>
          </p:nvPr>
        </p:nvGraphicFramePr>
        <p:xfrm>
          <a:off x="1873783" y="4024550"/>
          <a:ext cx="607695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19" name="Formula" r:id="rId17" imgW="3049560" imgH="456120" progId="Equation.Ribbit">
                  <p:embed/>
                </p:oleObj>
              </mc:Choice>
              <mc:Fallback>
                <p:oleObj name="Formula" r:id="rId17" imgW="3049560" imgH="4561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873783" y="4024550"/>
                        <a:ext cx="607695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内容占位符 4"/>
          <p:cNvSpPr txBox="1">
            <a:spLocks/>
          </p:cNvSpPr>
          <p:nvPr/>
        </p:nvSpPr>
        <p:spPr>
          <a:xfrm>
            <a:off x="260350" y="5298277"/>
            <a:ext cx="8629650" cy="306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lnSpc>
                <a:spcPct val="125000"/>
              </a:lnSpc>
              <a:spcBef>
                <a:spcPts val="1000"/>
              </a:spcBef>
              <a:buSzPct val="120000"/>
            </a:pPr>
            <a:r>
              <a:rPr lang="zh-CN" altLang="en-US" sz="1800" dirty="0"/>
              <a:t>定理</a:t>
            </a:r>
            <a:r>
              <a:rPr lang="en-US" altLang="zh-CN" sz="1800" dirty="0"/>
              <a:t>12.5</a:t>
            </a:r>
            <a:r>
              <a:rPr lang="zh-CN" altLang="en-US" sz="1800" dirty="0"/>
              <a:t>中的函数空间   是区间      上的实值函数</a:t>
            </a:r>
            <a:r>
              <a:rPr lang="en-US" altLang="zh-CN" sz="1800" dirty="0"/>
              <a:t>, </a:t>
            </a:r>
            <a:r>
              <a:rPr lang="zh-CN" altLang="en-US" sz="1800" dirty="0" smtClean="0"/>
              <a:t>因此只适合</a:t>
            </a:r>
            <a:r>
              <a:rPr lang="zh-CN" altLang="en-US" sz="1800" dirty="0"/>
              <a:t>回归问题</a:t>
            </a:r>
            <a:r>
              <a:rPr lang="zh-CN" altLang="en-US" sz="1800" dirty="0" smtClean="0"/>
              <a:t>。</a:t>
            </a:r>
            <a:endParaRPr lang="zh-CN" altLang="en-US" sz="1800" dirty="0"/>
          </a:p>
        </p:txBody>
      </p:sp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4459659"/>
              </p:ext>
            </p:extLst>
          </p:nvPr>
        </p:nvGraphicFramePr>
        <p:xfrm>
          <a:off x="3030084" y="5410041"/>
          <a:ext cx="231417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20" name="Formula" r:id="rId19" imgW="137160" imgH="161640" progId="Equation.Ribbit">
                  <p:embed/>
                </p:oleObj>
              </mc:Choice>
              <mc:Fallback>
                <p:oleObj name="Formula" r:id="rId19" imgW="13716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3030084" y="5410041"/>
                        <a:ext cx="231417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6894879"/>
              </p:ext>
            </p:extLst>
          </p:nvPr>
        </p:nvGraphicFramePr>
        <p:xfrm>
          <a:off x="3996280" y="5388472"/>
          <a:ext cx="43233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21" name="Formula" r:id="rId21" imgW="277200" imgH="176760" progId="Equation.Ribbit">
                  <p:embed/>
                </p:oleObj>
              </mc:Choice>
              <mc:Fallback>
                <p:oleObj name="Formula" r:id="rId21" imgW="2772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3996280" y="5388472"/>
                        <a:ext cx="43233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159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023009"/>
            <a:ext cx="8629650" cy="3454648"/>
          </a:xfrm>
        </p:spPr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b="1" dirty="0" smtClean="0"/>
              <a:t>定理</a:t>
            </a:r>
            <a:r>
              <a:rPr lang="en-US" altLang="zh-CN" sz="2200" b="1" dirty="0" smtClean="0"/>
              <a:t>12.6</a:t>
            </a:r>
            <a:r>
              <a:rPr lang="en-US" altLang="zh-CN" sz="2200" dirty="0" smtClean="0"/>
              <a:t> </a:t>
            </a:r>
            <a:r>
              <a:rPr lang="zh-CN" altLang="en-US" sz="2200" dirty="0"/>
              <a:t>：基于</a:t>
            </a:r>
            <a:r>
              <a:rPr lang="en-US" altLang="zh-CN" sz="2200" dirty="0" err="1"/>
              <a:t>Rademacher</a:t>
            </a:r>
            <a:r>
              <a:rPr lang="zh-CN" altLang="en-US" sz="2200" dirty="0" smtClean="0"/>
              <a:t>复杂度的</a:t>
            </a:r>
            <a:r>
              <a:rPr lang="zh-CN" altLang="en-US" sz="2200" dirty="0"/>
              <a:t>泛化</a:t>
            </a:r>
            <a:r>
              <a:rPr lang="zh-CN" altLang="en-US" sz="2200" dirty="0" smtClean="0"/>
              <a:t>误差界</a:t>
            </a:r>
            <a:endParaRPr lang="en-US" altLang="zh-CN" sz="2200" dirty="0"/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buSzPct val="120000"/>
              <a:buNone/>
            </a:pPr>
            <a:r>
              <a:rPr lang="en-US" altLang="zh-CN" sz="2400" dirty="0" smtClean="0"/>
              <a:t>    </a:t>
            </a:r>
            <a:r>
              <a:rPr lang="zh-CN" altLang="en-US" dirty="0" smtClean="0"/>
              <a:t>对假设</a:t>
            </a:r>
            <a:r>
              <a:rPr lang="zh-CN" altLang="en-US" sz="2000" dirty="0" smtClean="0"/>
              <a:t>空间                       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根据分布   </a:t>
            </a:r>
            <a:r>
              <a:rPr lang="zh-CN" altLang="en-US" dirty="0"/>
              <a:t>从</a:t>
            </a:r>
            <a:r>
              <a:rPr lang="zh-CN" altLang="en-US" sz="2000" dirty="0" smtClean="0"/>
              <a:t>   </a:t>
            </a:r>
            <a:r>
              <a:rPr lang="zh-CN" altLang="en-US" dirty="0" smtClean="0"/>
              <a:t>中独立同分布采样得到示例集                                                            对任意         </a:t>
            </a:r>
            <a:r>
              <a:rPr lang="en-US" altLang="zh-CN" dirty="0" smtClean="0"/>
              <a:t>,</a:t>
            </a:r>
            <a:r>
              <a:rPr lang="zh-CN" altLang="en-US" dirty="0" smtClean="0"/>
              <a:t>以至少     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的概率</a:t>
            </a:r>
            <a:r>
              <a:rPr lang="zh-CN" altLang="en-US" dirty="0"/>
              <a:t>有</a:t>
            </a:r>
            <a:r>
              <a:rPr lang="zh-CN" altLang="en-US" dirty="0" smtClean="0"/>
              <a:t>  </a:t>
            </a:r>
            <a:endParaRPr lang="zh-CN" altLang="en-US" dirty="0"/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3083031"/>
              </p:ext>
            </p:extLst>
          </p:nvPr>
        </p:nvGraphicFramePr>
        <p:xfrm>
          <a:off x="5492984" y="1708441"/>
          <a:ext cx="247650" cy="303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90" name="Formula" r:id="rId3" imgW="127080" imgH="155160" progId="Equation.Ribbit">
                  <p:embed/>
                </p:oleObj>
              </mc:Choice>
              <mc:Fallback>
                <p:oleObj name="Formula" r:id="rId3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92984" y="1708441"/>
                        <a:ext cx="247650" cy="303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64358"/>
              </p:ext>
            </p:extLst>
          </p:nvPr>
        </p:nvGraphicFramePr>
        <p:xfrm>
          <a:off x="6002173" y="1708440"/>
          <a:ext cx="252413" cy="30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91" name="Formula" r:id="rId5" imgW="129600" imgH="155160" progId="Equation.Ribbit">
                  <p:embed/>
                </p:oleObj>
              </mc:Choice>
              <mc:Fallback>
                <p:oleObj name="Formula" r:id="rId5" imgW="1296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02173" y="1708440"/>
                        <a:ext cx="252413" cy="303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9246376"/>
              </p:ext>
            </p:extLst>
          </p:nvPr>
        </p:nvGraphicFramePr>
        <p:xfrm>
          <a:off x="7425362" y="2178255"/>
          <a:ext cx="779462" cy="306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92" name="Formula" r:id="rId7" imgW="398880" imgH="157680" progId="Equation.Ribbit">
                  <p:embed/>
                </p:oleObj>
              </mc:Choice>
              <mc:Fallback>
                <p:oleObj name="Formula" r:id="rId7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425362" y="2178255"/>
                        <a:ext cx="779462" cy="306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7662479"/>
              </p:ext>
            </p:extLst>
          </p:nvPr>
        </p:nvGraphicFramePr>
        <p:xfrm>
          <a:off x="833665" y="2629966"/>
          <a:ext cx="64135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93" name="Formula" r:id="rId9" imgW="329040" imgH="148680" progId="Equation.Ribbit">
                  <p:embed/>
                </p:oleObj>
              </mc:Choice>
              <mc:Fallback>
                <p:oleObj name="Formula" r:id="rId9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33665" y="2629966"/>
                        <a:ext cx="641350" cy="29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4394233"/>
              </p:ext>
            </p:extLst>
          </p:nvPr>
        </p:nvGraphicFramePr>
        <p:xfrm>
          <a:off x="2334759" y="2937257"/>
          <a:ext cx="4678362" cy="785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94" name="Formula" r:id="rId11" imgW="2348280" imgH="392760" progId="Equation.Ribbit">
                  <p:embed/>
                </p:oleObj>
              </mc:Choice>
              <mc:Fallback>
                <p:oleObj name="Formula" r:id="rId11" imgW="234828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334759" y="2937257"/>
                        <a:ext cx="4678362" cy="785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内容占位符 4"/>
          <p:cNvSpPr txBox="1">
            <a:spLocks/>
          </p:cNvSpPr>
          <p:nvPr/>
        </p:nvSpPr>
        <p:spPr>
          <a:xfrm>
            <a:off x="260350" y="5298277"/>
            <a:ext cx="8629650" cy="3065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lnSpc>
                <a:spcPct val="125000"/>
              </a:lnSpc>
              <a:spcBef>
                <a:spcPts val="1000"/>
              </a:spcBef>
              <a:buSzPct val="120000"/>
            </a:pPr>
            <a:r>
              <a:rPr lang="zh-CN" altLang="en-US" sz="1800" dirty="0"/>
              <a:t>定理</a:t>
            </a:r>
            <a:r>
              <a:rPr lang="en-US" altLang="zh-CN" sz="1800" dirty="0" smtClean="0"/>
              <a:t>12.5</a:t>
            </a:r>
            <a:r>
              <a:rPr lang="zh-CN" altLang="en-US" sz="1800" dirty="0" smtClean="0"/>
              <a:t>只适合</a:t>
            </a:r>
            <a:r>
              <a:rPr lang="zh-CN" altLang="en-US" sz="1800" dirty="0"/>
              <a:t>回归</a:t>
            </a:r>
            <a:r>
              <a:rPr lang="zh-CN" altLang="en-US" sz="1800" dirty="0" smtClean="0"/>
              <a:t>问题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定理</a:t>
            </a:r>
            <a:r>
              <a:rPr lang="en-US" altLang="zh-CN" sz="1800" dirty="0" smtClean="0"/>
              <a:t>12.6</a:t>
            </a:r>
            <a:r>
              <a:rPr lang="zh-CN" altLang="en-US" sz="1800" dirty="0" smtClean="0"/>
              <a:t>适合二分类问题。</a:t>
            </a:r>
            <a:endParaRPr lang="zh-CN" altLang="en-US" sz="1800" dirty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165714"/>
              </p:ext>
            </p:extLst>
          </p:nvPr>
        </p:nvGraphicFramePr>
        <p:xfrm>
          <a:off x="2037991" y="1700779"/>
          <a:ext cx="2376067" cy="3342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95" name="Formula" r:id="rId13" imgW="1265040" imgH="177840" progId="Equation.Ribbit">
                  <p:embed/>
                </p:oleObj>
              </mc:Choice>
              <mc:Fallback>
                <p:oleObj name="Formula" r:id="rId13" imgW="126504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37991" y="1700779"/>
                        <a:ext cx="2376067" cy="3342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7724272"/>
              </p:ext>
            </p:extLst>
          </p:nvPr>
        </p:nvGraphicFramePr>
        <p:xfrm>
          <a:off x="1312936" y="2167684"/>
          <a:ext cx="5237486" cy="3530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96" name="Formula" r:id="rId15" imgW="2634120" imgH="177840" progId="Equation.Ribbit">
                  <p:embed/>
                </p:oleObj>
              </mc:Choice>
              <mc:Fallback>
                <p:oleObj name="Formula" r:id="rId15" imgW="26341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312936" y="2167684"/>
                        <a:ext cx="5237486" cy="3530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4472534"/>
              </p:ext>
            </p:extLst>
          </p:nvPr>
        </p:nvGraphicFramePr>
        <p:xfrm>
          <a:off x="2336800" y="3933825"/>
          <a:ext cx="4818063" cy="785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497" name="Formula" r:id="rId17" imgW="2417040" imgH="392760" progId="Equation.Ribbit">
                  <p:embed/>
                </p:oleObj>
              </mc:Choice>
              <mc:Fallback>
                <p:oleObj name="Formula" r:id="rId17" imgW="241704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336800" y="3933825"/>
                        <a:ext cx="4818063" cy="785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69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 smtClean="0"/>
              <a:t>复杂度</a:t>
            </a:r>
            <a:endParaRPr lang="zh-CN" altLang="en-US" sz="36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8200"/>
            <a:ext cx="9144000" cy="3331997"/>
          </a:xfrm>
          <a:prstGeom prst="rect">
            <a:avLst/>
          </a:prstGeom>
        </p:spPr>
      </p:pic>
      <p:sp>
        <p:nvSpPr>
          <p:cNvPr id="20" name="内容占位符 4"/>
          <p:cNvSpPr txBox="1">
            <a:spLocks/>
          </p:cNvSpPr>
          <p:nvPr/>
        </p:nvSpPr>
        <p:spPr>
          <a:xfrm>
            <a:off x="390978" y="4086334"/>
            <a:ext cx="8687708" cy="2517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20000"/>
              <a:buFont typeface="Wingdings" panose="05000000000000000000" pitchFamily="2" charset="2"/>
              <a:buChar char="p"/>
              <a:defRPr sz="22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lnSpc>
                <a:spcPct val="125000"/>
              </a:lnSpc>
              <a:spcBef>
                <a:spcPts val="1000"/>
              </a:spcBef>
              <a:buSzPct val="120000"/>
            </a:pPr>
            <a:r>
              <a:rPr lang="zh-CN" altLang="en-US" sz="1800" dirty="0" smtClean="0"/>
              <a:t>定理</a:t>
            </a:r>
            <a:r>
              <a:rPr lang="en-US" altLang="zh-CN" sz="1800" dirty="0" smtClean="0"/>
              <a:t>12.3(</a:t>
            </a:r>
            <a:r>
              <a:rPr lang="zh-CN" altLang="en-US" sz="1800" dirty="0" smtClean="0"/>
              <a:t>基于</a:t>
            </a:r>
            <a:r>
              <a:rPr lang="en-US" altLang="zh-CN" sz="1800" dirty="0" smtClean="0"/>
              <a:t>VC</a:t>
            </a:r>
            <a:r>
              <a:rPr lang="zh-CN" altLang="en-US" sz="1800" dirty="0" smtClean="0"/>
              <a:t>维的泛化误差界</a:t>
            </a:r>
            <a:r>
              <a:rPr lang="en-US" altLang="zh-CN" sz="1800" dirty="0" smtClean="0"/>
              <a:t>)</a:t>
            </a:r>
            <a:r>
              <a:rPr lang="zh-CN" altLang="en-US" sz="1800" dirty="0" smtClean="0"/>
              <a:t>与分布无关、数据独立的</a:t>
            </a:r>
            <a:r>
              <a:rPr lang="en-US" altLang="zh-CN" sz="1800" dirty="0" smtClean="0"/>
              <a:t>;</a:t>
            </a:r>
          </a:p>
          <a:p>
            <a:pPr marL="342900" lvl="1" indent="-342900">
              <a:lnSpc>
                <a:spcPct val="125000"/>
              </a:lnSpc>
              <a:spcBef>
                <a:spcPts val="1000"/>
              </a:spcBef>
              <a:buSzPct val="120000"/>
            </a:pPr>
            <a:r>
              <a:rPr lang="zh-CN" altLang="en-US" sz="1800" dirty="0" smtClean="0"/>
              <a:t>定理</a:t>
            </a:r>
            <a:r>
              <a:rPr lang="en-US" altLang="zh-CN" sz="1800" dirty="0" smtClean="0"/>
              <a:t>12.6(</a:t>
            </a:r>
            <a:r>
              <a:rPr lang="zh-CN" altLang="en-US" sz="1800" dirty="0"/>
              <a:t>基于</a:t>
            </a:r>
            <a:r>
              <a:rPr lang="en-US" altLang="zh-CN" sz="1800" dirty="0"/>
              <a:t>Rademacher</a:t>
            </a:r>
            <a:r>
              <a:rPr lang="zh-CN" altLang="en-US" sz="1800" dirty="0"/>
              <a:t>复杂度的泛化误差界</a:t>
            </a:r>
            <a:r>
              <a:rPr lang="en-US" altLang="zh-CN" sz="1800" dirty="0" smtClean="0"/>
              <a:t>)</a:t>
            </a:r>
            <a:r>
              <a:rPr lang="zh-CN" altLang="en-US" sz="1800" dirty="0" smtClean="0"/>
              <a:t>与分布   或样本   有关</a:t>
            </a:r>
            <a:r>
              <a:rPr lang="en-US" altLang="zh-CN" sz="1800" dirty="0" smtClean="0"/>
              <a:t>.</a:t>
            </a:r>
          </a:p>
          <a:p>
            <a:pPr marL="0" lvl="1" indent="0">
              <a:lnSpc>
                <a:spcPct val="125000"/>
              </a:lnSpc>
              <a:spcBef>
                <a:spcPts val="1000"/>
              </a:spcBef>
              <a:buSzPct val="120000"/>
              <a:buNone/>
            </a:pPr>
            <a:r>
              <a:rPr lang="zh-CN" altLang="en-US" sz="1800" dirty="0"/>
              <a:t>基于</a:t>
            </a:r>
            <a:r>
              <a:rPr lang="en-US" altLang="zh-CN" sz="1800" dirty="0"/>
              <a:t>Rademacher</a:t>
            </a:r>
            <a:r>
              <a:rPr lang="zh-CN" altLang="en-US" sz="1800" dirty="0"/>
              <a:t>复杂度的泛化</a:t>
            </a:r>
            <a:r>
              <a:rPr lang="zh-CN" altLang="en-US" sz="1800" dirty="0" smtClean="0"/>
              <a:t>误差界依赖于具体学习问题的数据分布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类似于为该问题“量身定制”的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因此它通常比基于</a:t>
            </a:r>
            <a:r>
              <a:rPr lang="en-US" altLang="zh-CN" sz="1800" dirty="0" smtClean="0"/>
              <a:t>VC</a:t>
            </a:r>
            <a:r>
              <a:rPr lang="zh-CN" altLang="en-US" sz="1800" dirty="0" smtClean="0"/>
              <a:t>维的泛化误差界要更紧一些</a:t>
            </a:r>
            <a:r>
              <a:rPr lang="en-US" altLang="zh-CN" sz="1800" dirty="0" smtClean="0"/>
              <a:t>.</a:t>
            </a:r>
            <a:endParaRPr lang="en-US" altLang="zh-CN" sz="1800" dirty="0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1833500"/>
              </p:ext>
            </p:extLst>
          </p:nvPr>
        </p:nvGraphicFramePr>
        <p:xfrm>
          <a:off x="7588824" y="4668236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934" name="Formula" r:id="rId4" imgW="127080" imgH="155160" progId="Equation.Ribbit">
                  <p:embed/>
                </p:oleObj>
              </mc:Choice>
              <mc:Fallback>
                <p:oleObj name="Formula" r:id="rId4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88824" y="4668236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9911536"/>
              </p:ext>
            </p:extLst>
          </p:nvPr>
        </p:nvGraphicFramePr>
        <p:xfrm>
          <a:off x="6640513" y="4668236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935" name="Formula" r:id="rId6" imgW="127080" imgH="155160" progId="Equation.Ribbit">
                  <p:embed/>
                </p:oleObj>
              </mc:Choice>
              <mc:Fallback>
                <p:oleObj name="Formula" r:id="rId6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40513" y="4668236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直接箭头连接符 5"/>
          <p:cNvCxnSpPr>
            <a:stCxn id="21" idx="0"/>
          </p:cNvCxnSpPr>
          <p:nvPr/>
        </p:nvCxnSpPr>
        <p:spPr>
          <a:xfrm flipH="1" flipV="1">
            <a:off x="6668960" y="3175463"/>
            <a:ext cx="83520" cy="14927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8" idx="0"/>
          </p:cNvCxnSpPr>
          <p:nvPr/>
        </p:nvCxnSpPr>
        <p:spPr>
          <a:xfrm flipH="1" flipV="1">
            <a:off x="6752480" y="3782291"/>
            <a:ext cx="948311" cy="885945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5058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6115" y="50800"/>
            <a:ext cx="9027885" cy="787400"/>
          </a:xfrm>
        </p:spPr>
        <p:txBody>
          <a:bodyPr>
            <a:normAutofit/>
          </a:bodyPr>
          <a:lstStyle/>
          <a:p>
            <a:r>
              <a:rPr lang="en-US" altLang="zh-CN" dirty="0"/>
              <a:t>Rademacher</a:t>
            </a:r>
            <a:r>
              <a:rPr lang="zh-CN" altLang="en-US" dirty="0"/>
              <a:t>复杂度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180837" y="1021558"/>
            <a:ext cx="8629650" cy="5153558"/>
          </a:xfrm>
        </p:spPr>
        <p:txBody>
          <a:bodyPr>
            <a:normAutofit/>
          </a:bodyPr>
          <a:lstStyle/>
          <a:p>
            <a:pPr marL="342900" lvl="1" indent="-342900">
              <a:spcBef>
                <a:spcPts val="1000"/>
              </a:spcBef>
              <a:spcAft>
                <a:spcPts val="1200"/>
              </a:spcAft>
              <a:buSzPct val="120000"/>
              <a:buFont typeface="Wingdings" panose="05000000000000000000" pitchFamily="2" charset="2"/>
              <a:buChar char="p"/>
            </a:pPr>
            <a:r>
              <a:rPr lang="en-US" altLang="zh-CN" sz="2200" dirty="0"/>
              <a:t>Rademacher</a:t>
            </a:r>
            <a:r>
              <a:rPr lang="zh-CN" altLang="en-US" sz="2200" dirty="0"/>
              <a:t>复杂度与</a:t>
            </a:r>
            <a:r>
              <a:rPr lang="zh-CN" altLang="en-US" sz="2200" dirty="0" smtClean="0"/>
              <a:t>增长函数之间的关系</a:t>
            </a:r>
            <a:r>
              <a:rPr lang="en-US" altLang="zh-CN" sz="2200" dirty="0" smtClean="0"/>
              <a:t>:</a:t>
            </a:r>
            <a:endParaRPr lang="en-US" altLang="zh-CN" sz="22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sz="2200" dirty="0" smtClean="0"/>
              <a:t>定理</a:t>
            </a:r>
            <a:r>
              <a:rPr lang="en-US" altLang="zh-CN" sz="2200" dirty="0" smtClean="0"/>
              <a:t>12.7     </a:t>
            </a:r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</a:t>
            </a:r>
            <a:r>
              <a:rPr lang="zh-CN" altLang="en-US" dirty="0" smtClean="0"/>
              <a:t>假设空间   的</a:t>
            </a:r>
            <a:r>
              <a:rPr lang="en-US" altLang="zh-CN" dirty="0"/>
              <a:t>Rademacher</a:t>
            </a:r>
            <a:r>
              <a:rPr lang="zh-CN" altLang="en-US" dirty="0"/>
              <a:t>复杂度</a:t>
            </a:r>
            <a:r>
              <a:rPr lang="zh-CN" altLang="en-US" dirty="0" smtClean="0"/>
              <a:t>为          与增长函数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r>
              <a:rPr lang="zh-CN" altLang="en-US" dirty="0" smtClean="0"/>
              <a:t>满足：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dirty="0"/>
          </a:p>
          <a:p>
            <a:pPr marL="342900" lvl="1" indent="-342900">
              <a:spcBef>
                <a:spcPts val="3000"/>
              </a:spcBef>
              <a:buSzPct val="120000"/>
            </a:pPr>
            <a:r>
              <a:rPr lang="zh-CN" altLang="en-US" dirty="0" smtClean="0"/>
              <a:t>由定理</a:t>
            </a:r>
            <a:r>
              <a:rPr lang="en-US" altLang="zh-CN" dirty="0" smtClean="0"/>
              <a:t>12.6</a:t>
            </a:r>
            <a:r>
              <a:rPr lang="zh-CN" altLang="en-US" dirty="0" smtClean="0"/>
              <a:t>、定理</a:t>
            </a:r>
            <a:r>
              <a:rPr lang="en-US" altLang="zh-CN" dirty="0" smtClean="0"/>
              <a:t>12.7</a:t>
            </a:r>
            <a:r>
              <a:rPr lang="zh-CN" altLang="en-US" dirty="0" smtClean="0"/>
              <a:t>、推论</a:t>
            </a:r>
            <a:r>
              <a:rPr lang="en-US" altLang="zh-CN" dirty="0" smtClean="0"/>
              <a:t>12.2</a:t>
            </a:r>
            <a:r>
              <a:rPr lang="zh-CN" altLang="en-US" dirty="0" smtClean="0"/>
              <a:t>可得</a:t>
            </a:r>
            <a:r>
              <a:rPr lang="en-US" altLang="zh-CN" dirty="0" smtClean="0"/>
              <a:t>:</a:t>
            </a:r>
          </a:p>
          <a:p>
            <a:pPr marL="342900" lvl="1" indent="-342900">
              <a:spcBef>
                <a:spcPts val="1800"/>
              </a:spcBef>
              <a:buSzPct val="120000"/>
            </a:pPr>
            <a:endParaRPr lang="en-US" altLang="zh-CN" dirty="0"/>
          </a:p>
          <a:p>
            <a:pPr marL="0" lvl="1" indent="0">
              <a:spcBef>
                <a:spcPts val="1800"/>
              </a:spcBef>
              <a:buSzPct val="120000"/>
              <a:buNone/>
            </a:pPr>
            <a:endParaRPr lang="en-US" altLang="zh-CN" dirty="0"/>
          </a:p>
          <a:p>
            <a:pPr marL="342900" lvl="1" indent="-342900">
              <a:spcBef>
                <a:spcPts val="1800"/>
              </a:spcBef>
              <a:buSzPct val="120000"/>
            </a:pPr>
            <a:r>
              <a:rPr lang="zh-CN" altLang="en-US" dirty="0" smtClean="0"/>
              <a:t>从</a:t>
            </a:r>
            <a:r>
              <a:rPr lang="en-US" altLang="zh-CN" dirty="0"/>
              <a:t>Rademacher</a:t>
            </a:r>
            <a:r>
              <a:rPr lang="zh-CN" altLang="en-US" dirty="0"/>
              <a:t>复杂</a:t>
            </a:r>
            <a:r>
              <a:rPr lang="zh-CN" altLang="en-US" dirty="0" smtClean="0"/>
              <a:t>度和增长函数能推导出基于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维的泛化误差界</a:t>
            </a:r>
            <a:r>
              <a:rPr lang="en-US" altLang="zh-CN" dirty="0"/>
              <a:t>.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 smtClean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en-US" altLang="zh-CN" sz="1800" dirty="0"/>
          </a:p>
          <a:p>
            <a:pPr marL="0" lvl="1" indent="0">
              <a:spcBef>
                <a:spcPts val="1000"/>
              </a:spcBef>
              <a:buSzPct val="120000"/>
              <a:buNone/>
            </a:pPr>
            <a:endParaRPr lang="zh-CN" altLang="en-US" sz="1800" dirty="0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1849883"/>
              </p:ext>
            </p:extLst>
          </p:nvPr>
        </p:nvGraphicFramePr>
        <p:xfrm>
          <a:off x="4939562" y="2074170"/>
          <a:ext cx="88265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56" name="Formula" r:id="rId3" imgW="452160" imgH="176760" progId="Equation.Ribbit">
                  <p:embed/>
                </p:oleObj>
              </mc:Choice>
              <mc:Fallback>
                <p:oleObj name="Formula" r:id="rId3" imgW="4521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39562" y="2074170"/>
                        <a:ext cx="88265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8627016"/>
              </p:ext>
            </p:extLst>
          </p:nvPr>
        </p:nvGraphicFramePr>
        <p:xfrm>
          <a:off x="1833326" y="2086076"/>
          <a:ext cx="25717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57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33326" y="2086076"/>
                        <a:ext cx="25717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2286000" y="2613102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175944"/>
              </p:ext>
            </p:extLst>
          </p:nvPr>
        </p:nvGraphicFramePr>
        <p:xfrm>
          <a:off x="2805983" y="2774621"/>
          <a:ext cx="3016229" cy="731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58" name="Formula" r:id="rId7" imgW="1614240" imgH="392760" progId="Equation.Ribbit">
                  <p:embed/>
                </p:oleObj>
              </mc:Choice>
              <mc:Fallback>
                <p:oleObj name="Formula" r:id="rId7" imgW="161424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05983" y="2774621"/>
                        <a:ext cx="3016229" cy="731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167611"/>
              </p:ext>
            </p:extLst>
          </p:nvPr>
        </p:nvGraphicFramePr>
        <p:xfrm>
          <a:off x="7123864" y="2049564"/>
          <a:ext cx="83724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59" name="Formula" r:id="rId9" imgW="477720" imgH="182880" progId="Equation.Ribbit">
                  <p:embed/>
                </p:oleObj>
              </mc:Choice>
              <mc:Fallback>
                <p:oleObj name="Formula" r:id="rId9" imgW="477720" imgH="1828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23864" y="2049564"/>
                        <a:ext cx="83724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2125963"/>
              </p:ext>
            </p:extLst>
          </p:nvPr>
        </p:nvGraphicFramePr>
        <p:xfrm>
          <a:off x="2286000" y="4532278"/>
          <a:ext cx="4187074" cy="6400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260" name="Formula" r:id="rId11" imgW="2569320" imgH="392760" progId="Equation.Ribbit">
                  <p:embed/>
                </p:oleObj>
              </mc:Choice>
              <mc:Fallback>
                <p:oleObj name="Formula" r:id="rId11" imgW="256932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86000" y="4532278"/>
                        <a:ext cx="4187074" cy="6400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614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59389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无论</a:t>
            </a:r>
            <a:r>
              <a:rPr lang="zh-CN" altLang="en-US" dirty="0" smtClean="0"/>
              <a:t>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维和</a:t>
            </a:r>
            <a:r>
              <a:rPr lang="en-US" altLang="zh-CN" dirty="0" smtClean="0"/>
              <a:t>Rademacher</a:t>
            </a:r>
            <a:r>
              <a:rPr lang="zh-CN" altLang="en-US" dirty="0" smtClean="0"/>
              <a:t>复杂度来分析泛化性能</a:t>
            </a:r>
            <a:r>
              <a:rPr lang="en-US" altLang="zh-CN" dirty="0" smtClean="0"/>
              <a:t>, </a:t>
            </a:r>
            <a:r>
              <a:rPr lang="zh-CN" altLang="en-US" dirty="0" smtClean="0"/>
              <a:t>得到的结果均与具体的学习算法无关</a:t>
            </a:r>
            <a:r>
              <a:rPr lang="en-US" altLang="zh-CN" dirty="0" smtClean="0"/>
              <a:t>, </a:t>
            </a:r>
            <a:r>
              <a:rPr lang="zh-CN" altLang="en-US" dirty="0" smtClean="0"/>
              <a:t>这使得人们能够脱离具体的学习算法来考虑学习问题本身的性质。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285750" indent="-285750">
              <a:spcBef>
                <a:spcPts val="0"/>
              </a:spcBef>
            </a:pPr>
            <a:r>
              <a:rPr lang="zh-CN" altLang="en-US" dirty="0" smtClean="0"/>
              <a:t>但另一方面</a:t>
            </a:r>
            <a:r>
              <a:rPr lang="en-US" altLang="zh-CN" dirty="0" smtClean="0"/>
              <a:t>, </a:t>
            </a:r>
            <a:r>
              <a:rPr lang="zh-CN" altLang="en-US" dirty="0" smtClean="0"/>
              <a:t>为了获得与算法有关的分析结果</a:t>
            </a:r>
            <a:r>
              <a:rPr lang="en-US" altLang="zh-CN" dirty="0" smtClean="0"/>
              <a:t>, </a:t>
            </a:r>
            <a:r>
              <a:rPr lang="zh-CN" altLang="en-US" dirty="0" smtClean="0"/>
              <a:t>则需另辟蹊径。</a:t>
            </a:r>
            <a:endParaRPr lang="en-US" altLang="zh-CN" dirty="0" smtClean="0"/>
          </a:p>
          <a:p>
            <a:pPr marL="285750" indent="-285750">
              <a:spcBef>
                <a:spcPts val="600"/>
              </a:spcBef>
            </a:pPr>
            <a:endParaRPr lang="en-US" altLang="zh-CN" dirty="0"/>
          </a:p>
          <a:p>
            <a:pPr marL="285750" indent="-285750">
              <a:lnSpc>
                <a:spcPct val="130000"/>
              </a:lnSpc>
            </a:pPr>
            <a:r>
              <a:rPr lang="zh-CN" altLang="en-US" dirty="0" smtClean="0"/>
              <a:t>稳定性</a:t>
            </a:r>
            <a:r>
              <a:rPr lang="en-US" altLang="zh-CN" dirty="0" smtClean="0"/>
              <a:t>(stability)</a:t>
            </a:r>
            <a:r>
              <a:rPr lang="zh-CN" altLang="en-US" dirty="0" smtClean="0"/>
              <a:t>分析是这方面值得关注的一个方向</a:t>
            </a:r>
            <a:r>
              <a:rPr lang="zh-CN" altLang="en-US" sz="2400" dirty="0" smtClean="0"/>
              <a:t>。</a:t>
            </a:r>
            <a:endParaRPr lang="en-US" altLang="zh-CN" sz="2400" dirty="0" smtClean="0"/>
          </a:p>
          <a:p>
            <a:pPr marL="742950" lvl="1" indent="-285750">
              <a:spcBef>
                <a:spcPts val="2400"/>
              </a:spcBef>
            </a:pPr>
            <a:r>
              <a:rPr lang="zh-CN" altLang="en-US" dirty="0" smtClean="0"/>
              <a:t>考察</a:t>
            </a:r>
            <a:r>
              <a:rPr lang="zh-CN" altLang="en-US" dirty="0"/>
              <a:t>算法在</a:t>
            </a:r>
            <a:r>
              <a:rPr lang="zh-CN" altLang="en-US" dirty="0" smtClean="0"/>
              <a:t>输入</a:t>
            </a:r>
            <a:r>
              <a:rPr lang="en-US" altLang="zh-CN" dirty="0" smtClean="0"/>
              <a:t>(</a:t>
            </a:r>
            <a:r>
              <a:rPr lang="zh-CN" altLang="en-US" dirty="0" smtClean="0"/>
              <a:t>训练集</a:t>
            </a:r>
            <a:r>
              <a:rPr lang="en-US" altLang="zh-CN" dirty="0" smtClean="0"/>
              <a:t>)</a:t>
            </a:r>
            <a:r>
              <a:rPr lang="zh-CN" altLang="en-US" dirty="0" smtClean="0"/>
              <a:t>发生</a:t>
            </a:r>
            <a:r>
              <a:rPr lang="zh-CN" altLang="en-US" dirty="0"/>
              <a:t>变化时，输出是否发生较大的变化</a:t>
            </a:r>
            <a:r>
              <a:rPr lang="en-US" altLang="zh-CN" dirty="0"/>
              <a:t>.</a:t>
            </a:r>
          </a:p>
          <a:p>
            <a:pPr marL="285750" indent="-285750"/>
            <a:endParaRPr lang="en-US" altLang="zh-CN" sz="2200" dirty="0"/>
          </a:p>
          <a:p>
            <a:pPr marL="628650" lvl="1" indent="-285750"/>
            <a:endParaRPr lang="en-US" altLang="zh-CN" dirty="0" smtClean="0"/>
          </a:p>
          <a:p>
            <a:pPr marL="342900" lvl="1" indent="0">
              <a:buNone/>
            </a:pP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60414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462736" cy="5938950"/>
          </a:xfrm>
        </p:spPr>
        <p:txBody>
          <a:bodyPr>
            <a:normAutofit/>
          </a:bodyPr>
          <a:lstStyle/>
          <a:p>
            <a:pPr marL="342900" indent="-342900"/>
            <a:r>
              <a:rPr lang="zh-CN" altLang="en-US" dirty="0" smtClean="0"/>
              <a:t>训练集的两种变化</a:t>
            </a:r>
            <a:endParaRPr lang="en-US" altLang="zh-CN" dirty="0" smtClean="0"/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000" dirty="0" smtClean="0"/>
              <a:t>     </a:t>
            </a:r>
            <a:r>
              <a:rPr lang="zh-CN" altLang="en-US" sz="2000" dirty="0" smtClean="0"/>
              <a:t>给定                                                                            是来自分布   的独立同分布示例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                   对假设空间                       和学习算法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令           表示基于训练集  从假设空间   中学得的假设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    表示</a:t>
            </a:r>
            <a:r>
              <a:rPr lang="zh-CN" altLang="en-US" sz="2000" dirty="0"/>
              <a:t>移</a:t>
            </a:r>
            <a:r>
              <a:rPr lang="zh-CN" altLang="en-US" sz="2000" dirty="0" smtClean="0"/>
              <a:t>除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中第</a:t>
            </a:r>
            <a:r>
              <a:rPr lang="en-US" altLang="zh-CN" sz="2000" dirty="0" smtClean="0"/>
              <a:t>  </a:t>
            </a:r>
            <a:r>
              <a:rPr lang="zh-CN" altLang="en-US" sz="2000" dirty="0" smtClean="0"/>
              <a:t>个样例得到的集合   </a:t>
            </a:r>
            <a:endParaRPr lang="en-US" altLang="zh-CN" sz="2000" dirty="0" smtClean="0"/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    表示</a:t>
            </a:r>
            <a:r>
              <a:rPr lang="zh-CN" altLang="en-US" sz="2000" dirty="0"/>
              <a:t>替换</a:t>
            </a:r>
            <a:r>
              <a:rPr lang="en-US" altLang="zh-CN" sz="2000" dirty="0" smtClean="0"/>
              <a:t>   </a:t>
            </a:r>
            <a:r>
              <a:rPr lang="zh-CN" altLang="en-US" sz="2000" dirty="0"/>
              <a:t>中第</a:t>
            </a:r>
            <a:r>
              <a:rPr lang="en-US" altLang="zh-CN" sz="2000" dirty="0"/>
              <a:t>  </a:t>
            </a:r>
            <a:r>
              <a:rPr lang="zh-CN" altLang="en-US" sz="2000" dirty="0"/>
              <a:t>个样例得到的</a:t>
            </a:r>
            <a:r>
              <a:rPr lang="zh-CN" altLang="en-US" sz="2000" dirty="0" smtClean="0"/>
              <a:t>集合</a:t>
            </a:r>
            <a:endParaRPr lang="en-US" altLang="zh-CN" sz="2000" dirty="0" smtClean="0"/>
          </a:p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000" dirty="0"/>
              <a:t> </a:t>
            </a:r>
            <a:r>
              <a:rPr lang="en-US" altLang="zh-CN" sz="2000" dirty="0" smtClean="0"/>
              <a:t>   </a:t>
            </a:r>
            <a:r>
              <a:rPr lang="zh-CN" altLang="en-US" sz="1800" dirty="0" smtClean="0"/>
              <a:t>其中                      服从分布   并独立于                                               </a:t>
            </a:r>
            <a:endParaRPr lang="en-US" altLang="zh-CN" sz="1800" dirty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64042"/>
              </p:ext>
            </p:extLst>
          </p:nvPr>
        </p:nvGraphicFramePr>
        <p:xfrm>
          <a:off x="1279525" y="1719348"/>
          <a:ext cx="6746875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72" name="Formula" r:id="rId3" imgW="3969000" imgH="177840" progId="Equation.Ribbit">
                  <p:embed/>
                </p:oleObj>
              </mc:Choice>
              <mc:Fallback>
                <p:oleObj name="Formula" r:id="rId3" imgW="39690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9525" y="1719348"/>
                        <a:ext cx="6746875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6745454"/>
              </p:ext>
            </p:extLst>
          </p:nvPr>
        </p:nvGraphicFramePr>
        <p:xfrm>
          <a:off x="1123268" y="2142678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73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23268" y="2142678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0375963"/>
              </p:ext>
            </p:extLst>
          </p:nvPr>
        </p:nvGraphicFramePr>
        <p:xfrm>
          <a:off x="3555774" y="2092705"/>
          <a:ext cx="1622425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74" name="Formula" r:id="rId7" imgW="954000" imgH="177840" progId="Equation.Ribbit">
                  <p:embed/>
                </p:oleObj>
              </mc:Choice>
              <mc:Fallback>
                <p:oleObj name="Formula" r:id="rId7" imgW="95400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55774" y="2092705"/>
                        <a:ext cx="1622425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5387492"/>
              </p:ext>
            </p:extLst>
          </p:nvPr>
        </p:nvGraphicFramePr>
        <p:xfrm>
          <a:off x="6568300" y="2123627"/>
          <a:ext cx="2082800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75" name="Formula" r:id="rId9" imgW="1223280" imgH="177840" progId="Equation.Ribbit">
                  <p:embed/>
                </p:oleObj>
              </mc:Choice>
              <mc:Fallback>
                <p:oleObj name="Formula" r:id="rId9" imgW="122328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68300" y="2123627"/>
                        <a:ext cx="2082800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0780404"/>
              </p:ext>
            </p:extLst>
          </p:nvPr>
        </p:nvGraphicFramePr>
        <p:xfrm>
          <a:off x="1652137" y="2527613"/>
          <a:ext cx="185737" cy="274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76" name="Formula" r:id="rId11" imgW="109440" imgH="161640" progId="Equation.Ribbit">
                  <p:embed/>
                </p:oleObj>
              </mc:Choice>
              <mc:Fallback>
                <p:oleObj name="Formula" r:id="rId11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652137" y="2527613"/>
                        <a:ext cx="185737" cy="274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9625939"/>
              </p:ext>
            </p:extLst>
          </p:nvPr>
        </p:nvGraphicFramePr>
        <p:xfrm>
          <a:off x="2357438" y="2532063"/>
          <a:ext cx="881062" cy="26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77" name="Formula" r:id="rId13" imgW="518400" imgH="157680" progId="Equation.Ribbit">
                  <p:embed/>
                </p:oleObj>
              </mc:Choice>
              <mc:Fallback>
                <p:oleObj name="Formula" r:id="rId13" imgW="518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357438" y="2532063"/>
                        <a:ext cx="881062" cy="265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352281"/>
              </p:ext>
            </p:extLst>
          </p:nvPr>
        </p:nvGraphicFramePr>
        <p:xfrm>
          <a:off x="5064580" y="2541843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78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064580" y="2541843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166499"/>
              </p:ext>
            </p:extLst>
          </p:nvPr>
        </p:nvGraphicFramePr>
        <p:xfrm>
          <a:off x="6533474" y="2516501"/>
          <a:ext cx="223837" cy="277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79" name="Formula" r:id="rId17" imgW="132120" imgH="162720" progId="Equation.Ribbit">
                  <p:embed/>
                </p:oleObj>
              </mc:Choice>
              <mc:Fallback>
                <p:oleObj name="Formula" r:id="rId1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533474" y="2516501"/>
                        <a:ext cx="223837" cy="277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3801319"/>
              </p:ext>
            </p:extLst>
          </p:nvPr>
        </p:nvGraphicFramePr>
        <p:xfrm>
          <a:off x="644071" y="3039836"/>
          <a:ext cx="376238" cy="30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0" name="Formula" r:id="rId19" imgW="219960" imgH="181800" progId="Equation.Ribbit">
                  <p:embed/>
                </p:oleObj>
              </mc:Choice>
              <mc:Fallback>
                <p:oleObj name="Formula" r:id="rId19" imgW="219960" imgH="181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44071" y="3039836"/>
                        <a:ext cx="376238" cy="309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3323031"/>
              </p:ext>
            </p:extLst>
          </p:nvPr>
        </p:nvGraphicFramePr>
        <p:xfrm>
          <a:off x="2095499" y="3088709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1" name="Formula" r:id="rId21" imgW="127080" imgH="155160" progId="Equation.Ribbit">
                  <p:embed/>
                </p:oleObj>
              </mc:Choice>
              <mc:Fallback>
                <p:oleObj name="Formula" r:id="rId2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95499" y="3088709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2477540"/>
              </p:ext>
            </p:extLst>
          </p:nvPr>
        </p:nvGraphicFramePr>
        <p:xfrm>
          <a:off x="2869073" y="3087236"/>
          <a:ext cx="88900" cy="258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2" name="Formula" r:id="rId22" imgW="52200" imgH="152640" progId="Equation.Ribbit">
                  <p:embed/>
                </p:oleObj>
              </mc:Choice>
              <mc:Fallback>
                <p:oleObj name="Formula" r:id="rId22" imgW="52200" imgH="152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869073" y="3087236"/>
                        <a:ext cx="88900" cy="258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8219829"/>
              </p:ext>
            </p:extLst>
          </p:nvPr>
        </p:nvGraphicFramePr>
        <p:xfrm>
          <a:off x="2606675" y="3484563"/>
          <a:ext cx="4216400" cy="328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3" name="Formula" r:id="rId24" imgW="2472840" imgH="194400" progId="Equation.Ribbit">
                  <p:embed/>
                </p:oleObj>
              </mc:Choice>
              <mc:Fallback>
                <p:oleObj name="Formula" r:id="rId24" imgW="2472840" imgH="1944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2606675" y="3484563"/>
                        <a:ext cx="4216400" cy="328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741424"/>
              </p:ext>
            </p:extLst>
          </p:nvPr>
        </p:nvGraphicFramePr>
        <p:xfrm>
          <a:off x="690563" y="4100059"/>
          <a:ext cx="284162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4" name="Formula" r:id="rId26" imgW="166680" imgH="172800" progId="Equation.Ribbit">
                  <p:embed/>
                </p:oleObj>
              </mc:Choice>
              <mc:Fallback>
                <p:oleObj name="Formula" r:id="rId26" imgW="166680" imgH="172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90563" y="4100059"/>
                        <a:ext cx="284162" cy="293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8373263"/>
              </p:ext>
            </p:extLst>
          </p:nvPr>
        </p:nvGraphicFramePr>
        <p:xfrm>
          <a:off x="2095502" y="4119224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5" name="Formula" r:id="rId28" imgW="127080" imgH="155160" progId="Equation.Ribbit">
                  <p:embed/>
                </p:oleObj>
              </mc:Choice>
              <mc:Fallback>
                <p:oleObj name="Formula" r:id="rId2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095502" y="4119224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0749263"/>
              </p:ext>
            </p:extLst>
          </p:nvPr>
        </p:nvGraphicFramePr>
        <p:xfrm>
          <a:off x="2876333" y="4125008"/>
          <a:ext cx="88900" cy="258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6" name="Formula" r:id="rId29" imgW="52200" imgH="152640" progId="Equation.Ribbit">
                  <p:embed/>
                </p:oleObj>
              </mc:Choice>
              <mc:Fallback>
                <p:oleObj name="Formula" r:id="rId29" imgW="52200" imgH="152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2876333" y="4125008"/>
                        <a:ext cx="88900" cy="258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1346388"/>
              </p:ext>
            </p:extLst>
          </p:nvPr>
        </p:nvGraphicFramePr>
        <p:xfrm>
          <a:off x="2593975" y="4562475"/>
          <a:ext cx="4454525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7" name="Formula" r:id="rId30" imgW="2612520" imgH="186840" progId="Equation.Ribbit">
                  <p:embed/>
                </p:oleObj>
              </mc:Choice>
              <mc:Fallback>
                <p:oleObj name="Formula" r:id="rId30" imgW="2612520" imgH="186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2593975" y="4562475"/>
                        <a:ext cx="4454525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1132403"/>
              </p:ext>
            </p:extLst>
          </p:nvPr>
        </p:nvGraphicFramePr>
        <p:xfrm>
          <a:off x="1214438" y="5148263"/>
          <a:ext cx="1662112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8" name="Formula" r:id="rId32" imgW="974160" imgH="177840" progId="Equation.Ribbit">
                  <p:embed/>
                </p:oleObj>
              </mc:Choice>
              <mc:Fallback>
                <p:oleObj name="Formula" r:id="rId32" imgW="97416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214438" y="5148263"/>
                        <a:ext cx="1662112" cy="30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640782"/>
              </p:ext>
            </p:extLst>
          </p:nvPr>
        </p:nvGraphicFramePr>
        <p:xfrm>
          <a:off x="3873725" y="5186793"/>
          <a:ext cx="215900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89" name="Formula" r:id="rId34" imgW="127080" imgH="155160" progId="Equation.Ribbit">
                  <p:embed/>
                </p:oleObj>
              </mc:Choice>
              <mc:Fallback>
                <p:oleObj name="Formula" r:id="rId34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73725" y="5186793"/>
                        <a:ext cx="215900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1784079"/>
              </p:ext>
            </p:extLst>
          </p:nvPr>
        </p:nvGraphicFramePr>
        <p:xfrm>
          <a:off x="5021941" y="5186363"/>
          <a:ext cx="274638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90" name="Formula" r:id="rId35" imgW="161640" imgH="155160" progId="Equation.Ribbit">
                  <p:embed/>
                </p:oleObj>
              </mc:Choice>
              <mc:Fallback>
                <p:oleObj name="Formula" r:id="rId35" imgW="16164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6"/>
                      <a:stretch>
                        <a:fillRect/>
                      </a:stretch>
                    </p:blipFill>
                    <p:spPr>
                      <a:xfrm>
                        <a:off x="5021941" y="5186363"/>
                        <a:ext cx="274638" cy="263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69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60350" y="1118170"/>
            <a:ext cx="8629650" cy="5449543"/>
          </a:xfrm>
        </p:spPr>
        <p:txBody>
          <a:bodyPr>
            <a:normAutofit/>
          </a:bodyPr>
          <a:lstStyle/>
          <a:p>
            <a:pPr marL="342900" indent="-342900"/>
            <a:r>
              <a:rPr lang="zh-CN" altLang="en-US" sz="2400" dirty="0" smtClean="0"/>
              <a:t>损失函数</a:t>
            </a:r>
            <a:endParaRPr lang="en-US" altLang="zh-CN" sz="2400" dirty="0" smtClean="0"/>
          </a:p>
          <a:p>
            <a:pPr marL="0" indent="0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zh-CN" sz="2400" dirty="0" smtClean="0"/>
              <a:t>                      </a:t>
            </a:r>
            <a:r>
              <a:rPr lang="zh-CN" altLang="en-US" sz="2200" dirty="0" smtClean="0"/>
              <a:t>       </a:t>
            </a:r>
            <a:r>
              <a:rPr lang="zh-CN" altLang="en-US" sz="2000" dirty="0" smtClean="0"/>
              <a:t>  刻画假设    的预测标记        与真实标记   之间的差别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简记为</a:t>
            </a:r>
            <a:endParaRPr lang="en-US" altLang="zh-CN" sz="2000" dirty="0"/>
          </a:p>
          <a:p>
            <a:pPr marL="342900" indent="-342900">
              <a:lnSpc>
                <a:spcPct val="130000"/>
              </a:lnSpc>
              <a:spcBef>
                <a:spcPts val="1200"/>
              </a:spcBef>
              <a:buFont typeface="Wingdings" panose="05000000000000000000" pitchFamily="2" charset="2"/>
              <a:buChar char="l"/>
            </a:pPr>
            <a:r>
              <a:rPr lang="zh-CN" altLang="en-US" dirty="0" smtClean="0"/>
              <a:t>泛化损失</a:t>
            </a:r>
            <a:endParaRPr lang="en-US" altLang="zh-CN" sz="2200" dirty="0"/>
          </a:p>
          <a:p>
            <a:pPr marL="342900" lvl="1" indent="-342900">
              <a:lnSpc>
                <a:spcPct val="130000"/>
              </a:lnSpc>
              <a:spcBef>
                <a:spcPts val="4200"/>
              </a:spcBef>
              <a:buSzPct val="120000"/>
            </a:pPr>
            <a:r>
              <a:rPr lang="zh-CN" altLang="en-US" sz="2200" dirty="0"/>
              <a:t>经验</a:t>
            </a:r>
            <a:r>
              <a:rPr lang="zh-CN" altLang="en-US" sz="2200" dirty="0" smtClean="0"/>
              <a:t>损失</a:t>
            </a:r>
            <a:endParaRPr lang="en-US" altLang="zh-CN" sz="2200" dirty="0" smtClean="0"/>
          </a:p>
          <a:p>
            <a:pPr marL="342900" lvl="1" indent="-342900">
              <a:lnSpc>
                <a:spcPct val="150000"/>
              </a:lnSpc>
              <a:spcBef>
                <a:spcPts val="5400"/>
              </a:spcBef>
              <a:buSzPct val="120000"/>
            </a:pPr>
            <a:r>
              <a:rPr lang="zh-CN" altLang="en-US" sz="2200" dirty="0" smtClean="0"/>
              <a:t>留一</a:t>
            </a:r>
            <a:r>
              <a:rPr lang="en-US" altLang="zh-CN" sz="2200" dirty="0" smtClean="0"/>
              <a:t>(leave-one-out)</a:t>
            </a:r>
            <a:r>
              <a:rPr lang="zh-CN" altLang="en-US" sz="2200" dirty="0" smtClean="0"/>
              <a:t>损失</a:t>
            </a:r>
            <a:r>
              <a:rPr lang="zh-CN" altLang="en-US" sz="2200" dirty="0"/>
              <a:t>：</a:t>
            </a:r>
            <a:endParaRPr lang="en-US" altLang="zh-CN" sz="2200" dirty="0"/>
          </a:p>
          <a:p>
            <a:endParaRPr lang="zh-CN" altLang="en-US" dirty="0"/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7396106"/>
              </p:ext>
            </p:extLst>
          </p:nvPr>
        </p:nvGraphicFramePr>
        <p:xfrm>
          <a:off x="383703" y="1692526"/>
          <a:ext cx="3161612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3" name="Formula" r:id="rId3" imgW="1808640" imgH="181800" progId="Equation.Ribbit">
                  <p:embed/>
                </p:oleObj>
              </mc:Choice>
              <mc:Fallback>
                <p:oleObj name="Formula" r:id="rId3" imgW="1808640" imgH="1818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3703" y="1692526"/>
                        <a:ext cx="3161612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7538505"/>
              </p:ext>
            </p:extLst>
          </p:nvPr>
        </p:nvGraphicFramePr>
        <p:xfrm>
          <a:off x="4601888" y="1721554"/>
          <a:ext cx="352425" cy="277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4" name="Formula" r:id="rId5" imgW="199440" imgH="157680" progId="Equation.Ribbit">
                  <p:embed/>
                </p:oleObj>
              </mc:Choice>
              <mc:Fallback>
                <p:oleObj name="Formula" r:id="rId5" imgW="19944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01888" y="1721554"/>
                        <a:ext cx="352425" cy="277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9722327"/>
              </p:ext>
            </p:extLst>
          </p:nvPr>
        </p:nvGraphicFramePr>
        <p:xfrm>
          <a:off x="6234113" y="1706563"/>
          <a:ext cx="727075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5" name="Formula" r:id="rId7" imgW="412920" imgH="176760" progId="Equation.Ribbit">
                  <p:embed/>
                </p:oleObj>
              </mc:Choice>
              <mc:Fallback>
                <p:oleObj name="Formula" r:id="rId7" imgW="4129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34113" y="1706563"/>
                        <a:ext cx="727075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3622160"/>
              </p:ext>
            </p:extLst>
          </p:nvPr>
        </p:nvGraphicFramePr>
        <p:xfrm>
          <a:off x="8264155" y="1727196"/>
          <a:ext cx="175783" cy="256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6" name="Formula" r:id="rId9" imgW="82800" imgH="120960" progId="Equation.Ribbit">
                  <p:embed/>
                </p:oleObj>
              </mc:Choice>
              <mc:Fallback>
                <p:oleObj name="Formula" r:id="rId9" imgW="8280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264155" y="1727196"/>
                        <a:ext cx="175783" cy="256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8288584"/>
              </p:ext>
            </p:extLst>
          </p:nvPr>
        </p:nvGraphicFramePr>
        <p:xfrm>
          <a:off x="2278289" y="2120900"/>
          <a:ext cx="1008063" cy="30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7" name="Formula" r:id="rId11" imgW="578160" imgH="176760" progId="Equation.Ribbit">
                  <p:embed/>
                </p:oleObj>
              </mc:Choice>
              <mc:Fallback>
                <p:oleObj name="Formula" r:id="rId11" imgW="5781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78289" y="2120900"/>
                        <a:ext cx="1008063" cy="309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0474304"/>
              </p:ext>
            </p:extLst>
          </p:nvPr>
        </p:nvGraphicFramePr>
        <p:xfrm>
          <a:off x="2552700" y="3089275"/>
          <a:ext cx="3627438" cy="331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8" name="Formula" r:id="rId13" imgW="2077920" imgH="189360" progId="Equation.Ribbit">
                  <p:embed/>
                </p:oleObj>
              </mc:Choice>
              <mc:Fallback>
                <p:oleObj name="Formula" r:id="rId13" imgW="2077920" imgH="1893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552700" y="3089275"/>
                        <a:ext cx="3627438" cy="331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2979733"/>
              </p:ext>
            </p:extLst>
          </p:nvPr>
        </p:nvGraphicFramePr>
        <p:xfrm>
          <a:off x="2552700" y="3879850"/>
          <a:ext cx="3003550" cy="76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9" name="Formula" r:id="rId15" imgW="1721160" imgH="438480" progId="Equation.Ribbit">
                  <p:embed/>
                </p:oleObj>
              </mc:Choice>
              <mc:Fallback>
                <p:oleObj name="Formula" r:id="rId15" imgW="172116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552700" y="3879850"/>
                        <a:ext cx="3003550" cy="768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387825"/>
              </p:ext>
            </p:extLst>
          </p:nvPr>
        </p:nvGraphicFramePr>
        <p:xfrm>
          <a:off x="2554288" y="5281613"/>
          <a:ext cx="3409950" cy="76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40" name="Formula" r:id="rId17" imgW="1953360" imgH="438480" progId="Equation.Ribbit">
                  <p:embed/>
                </p:oleObj>
              </mc:Choice>
              <mc:Fallback>
                <p:oleObj name="Formula" r:id="rId17" imgW="1953360" imgH="4384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554288" y="5281613"/>
                        <a:ext cx="3409950" cy="768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587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0350" y="135801"/>
            <a:ext cx="7886700" cy="777874"/>
          </a:xfrm>
        </p:spPr>
        <p:txBody>
          <a:bodyPr>
            <a:normAutofit/>
          </a:bodyPr>
          <a:lstStyle/>
          <a:p>
            <a:r>
              <a:rPr lang="zh-CN" altLang="en-US" sz="3600" dirty="0" smtClean="0"/>
              <a:t>一些概念及记号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58536"/>
            <a:ext cx="8616950" cy="5576093"/>
          </a:xfrm>
        </p:spPr>
        <p:txBody>
          <a:bodyPr>
            <a:normAutofit/>
          </a:bodyPr>
          <a:lstStyle/>
          <a:p>
            <a:pPr marL="257175" indent="-257175"/>
            <a:r>
              <a:rPr lang="zh-CN" altLang="en-US" sz="2200" dirty="0" smtClean="0"/>
              <a:t> 误差参数</a:t>
            </a:r>
            <a:endParaRPr lang="en-US" altLang="zh-CN" sz="2200" dirty="0"/>
          </a:p>
          <a:p>
            <a:pPr marL="0" indent="0">
              <a:buNone/>
            </a:pPr>
            <a:r>
              <a:rPr lang="en-US" altLang="zh-CN" sz="2200" dirty="0" smtClean="0"/>
              <a:t>     </a:t>
            </a:r>
            <a:r>
              <a:rPr lang="zh-CN" altLang="en-US" sz="2200" dirty="0" smtClean="0"/>
              <a:t>为       的上限</a:t>
            </a:r>
            <a:r>
              <a:rPr lang="en-US" altLang="zh-CN" sz="2200" dirty="0" smtClean="0"/>
              <a:t>, </a:t>
            </a:r>
            <a:r>
              <a:rPr lang="zh-CN" altLang="en-US" sz="2200" dirty="0" smtClean="0"/>
              <a:t>即            </a:t>
            </a:r>
            <a:endParaRPr lang="en-US" altLang="zh-CN" sz="2200" dirty="0" smtClean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altLang="zh-CN" dirty="0" smtClean="0"/>
              <a:t>       </a:t>
            </a:r>
            <a:r>
              <a:rPr lang="zh-CN" altLang="en-US" sz="2000" dirty="0" smtClean="0"/>
              <a:t>表示预先设定的学得模型所应满足的误差要求</a:t>
            </a:r>
            <a:endParaRPr lang="en-US" altLang="zh-CN" dirty="0" smtClean="0"/>
          </a:p>
          <a:p>
            <a:pPr marL="342900" indent="-342900"/>
            <a:r>
              <a:rPr lang="zh-CN" altLang="en-US" dirty="0" smtClean="0"/>
              <a:t>一致性</a:t>
            </a:r>
            <a:endParaRPr lang="en-US" altLang="zh-CN" dirty="0" smtClean="0"/>
          </a:p>
          <a:p>
            <a:pPr marL="0" indent="0">
              <a:spcBef>
                <a:spcPts val="1200"/>
              </a:spcBef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若</a:t>
            </a:r>
            <a:r>
              <a:rPr lang="en-US" altLang="zh-CN" dirty="0" smtClean="0"/>
              <a:t>  </a:t>
            </a:r>
            <a:r>
              <a:rPr lang="zh-CN" altLang="en-US" dirty="0" smtClean="0"/>
              <a:t>在数据集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上的经验误差为</a:t>
            </a:r>
            <a:r>
              <a:rPr lang="en-US" altLang="zh-CN" dirty="0" smtClean="0"/>
              <a:t>0, </a:t>
            </a:r>
            <a:r>
              <a:rPr lang="zh-CN" altLang="en-US" dirty="0" smtClean="0"/>
              <a:t>则称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与</a:t>
            </a: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zh-CN" altLang="en-US" dirty="0" smtClean="0"/>
              <a:t>一致</a:t>
            </a:r>
            <a:r>
              <a:rPr lang="en-US" altLang="zh-CN" dirty="0" smtClean="0"/>
              <a:t>, </a:t>
            </a:r>
            <a:r>
              <a:rPr lang="zh-CN" altLang="en-US" dirty="0" smtClean="0"/>
              <a:t>否则不一致。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spcBef>
                <a:spcPts val="1800"/>
              </a:spcBef>
              <a:spcAft>
                <a:spcPts val="600"/>
              </a:spcAft>
            </a:pPr>
            <a:r>
              <a:rPr lang="zh-CN" altLang="en-US" dirty="0" smtClean="0"/>
              <a:t>不合</a:t>
            </a:r>
            <a:r>
              <a:rPr lang="en-US" altLang="zh-CN" dirty="0" smtClean="0"/>
              <a:t>(disagreement)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zh-CN" altLang="en-US" dirty="0" smtClean="0"/>
              <a:t>    对于任意两个映射                   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通过“不合</a:t>
            </a:r>
            <a:r>
              <a:rPr lang="zh-CN" altLang="en-US" dirty="0"/>
              <a:t>”</a:t>
            </a:r>
            <a:r>
              <a:rPr lang="zh-CN" altLang="en-US" dirty="0" smtClean="0"/>
              <a:t>度量它们的差别</a:t>
            </a:r>
            <a:endParaRPr lang="en-US" altLang="zh-CN" dirty="0"/>
          </a:p>
          <a:p>
            <a:pPr marL="800100" lvl="1" indent="-342900"/>
            <a:endParaRPr lang="en-US" altLang="zh-CN" dirty="0" smtClean="0"/>
          </a:p>
          <a:p>
            <a:pPr marL="800100" lvl="1" indent="-342900"/>
            <a:endParaRPr lang="en-US" altLang="zh-CN" sz="2000" dirty="0"/>
          </a:p>
          <a:p>
            <a:pPr marL="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zh-CN" altLang="en-US" dirty="0" smtClean="0"/>
              <a:t>  </a:t>
            </a:r>
            <a:endParaRPr lang="en-US" altLang="zh-CN" sz="2000" dirty="0" smtClean="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62141"/>
              </p:ext>
            </p:extLst>
          </p:nvPr>
        </p:nvGraphicFramePr>
        <p:xfrm>
          <a:off x="2184967" y="5403638"/>
          <a:ext cx="4318000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0" name="Formula" r:id="rId3" imgW="2080440" imgH="176760" progId="Equation.Ribbit">
                  <p:embed/>
                </p:oleObj>
              </mc:Choice>
              <mc:Fallback>
                <p:oleObj name="Formula" r:id="rId3" imgW="208044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4967" y="5403638"/>
                        <a:ext cx="4318000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729507"/>
              </p:ext>
            </p:extLst>
          </p:nvPr>
        </p:nvGraphicFramePr>
        <p:xfrm>
          <a:off x="3021414" y="4250118"/>
          <a:ext cx="2114550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1" name="Formula" r:id="rId5" imgW="1024920" imgH="156240" progId="Equation.Ribbit">
                  <p:embed/>
                </p:oleObj>
              </mc:Choice>
              <mc:Fallback>
                <p:oleObj name="Formula" r:id="rId5" imgW="1024920" imgH="156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21414" y="4250118"/>
                        <a:ext cx="2114550" cy="319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9696382"/>
              </p:ext>
            </p:extLst>
          </p:nvPr>
        </p:nvGraphicFramePr>
        <p:xfrm>
          <a:off x="1841929" y="1284850"/>
          <a:ext cx="147021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2" name="Formula" r:id="rId7" imgW="63720" imgH="119520" progId="Equation.Ribbit">
                  <p:embed/>
                </p:oleObj>
              </mc:Choice>
              <mc:Fallback>
                <p:oleObj name="Formula" r:id="rId7" imgW="6372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41929" y="1284850"/>
                        <a:ext cx="147021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2296831"/>
              </p:ext>
            </p:extLst>
          </p:nvPr>
        </p:nvGraphicFramePr>
        <p:xfrm>
          <a:off x="637195" y="1703353"/>
          <a:ext cx="147021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3" name="Formula" r:id="rId9" imgW="63720" imgH="119520" progId="Equation.Ribbit">
                  <p:embed/>
                </p:oleObj>
              </mc:Choice>
              <mc:Fallback>
                <p:oleObj name="Formula" r:id="rId9" imgW="6372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7195" y="1703353"/>
                        <a:ext cx="147021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102487"/>
              </p:ext>
            </p:extLst>
          </p:nvPr>
        </p:nvGraphicFramePr>
        <p:xfrm>
          <a:off x="1141629" y="1647830"/>
          <a:ext cx="649287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4" name="Formula" r:id="rId10" imgW="312480" imgH="176760" progId="Equation.Ribbit">
                  <p:embed/>
                </p:oleObj>
              </mc:Choice>
              <mc:Fallback>
                <p:oleObj name="Formula" r:id="rId10" imgW="31248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41629" y="1647830"/>
                        <a:ext cx="649287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8770955"/>
              </p:ext>
            </p:extLst>
          </p:nvPr>
        </p:nvGraphicFramePr>
        <p:xfrm>
          <a:off x="3169332" y="1620838"/>
          <a:ext cx="1282700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5" name="Formula" r:id="rId12" imgW="617400" imgH="176760" progId="Equation.Ribbit">
                  <p:embed/>
                </p:oleObj>
              </mc:Choice>
              <mc:Fallback>
                <p:oleObj name="Formula" r:id="rId12" imgW="6174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169332" y="1620838"/>
                        <a:ext cx="1282700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2121745"/>
              </p:ext>
            </p:extLst>
          </p:nvPr>
        </p:nvGraphicFramePr>
        <p:xfrm>
          <a:off x="637195" y="2125263"/>
          <a:ext cx="347662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6" name="Formula" r:id="rId14" imgW="148680" imgH="134640" progId="Equation.Ribbit">
                  <p:embed/>
                </p:oleObj>
              </mc:Choice>
              <mc:Fallback>
                <p:oleObj name="Formula" r:id="rId14" imgW="148680" imgH="134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7195" y="2125263"/>
                        <a:ext cx="347662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3933950"/>
              </p:ext>
            </p:extLst>
          </p:nvPr>
        </p:nvGraphicFramePr>
        <p:xfrm>
          <a:off x="1048779" y="3145607"/>
          <a:ext cx="17456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7" name="Formula" r:id="rId16" imgW="86400" imgH="157680" progId="Equation.Ribbit">
                  <p:embed/>
                </p:oleObj>
              </mc:Choice>
              <mc:Fallback>
                <p:oleObj name="Formula" r:id="rId16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048779" y="3145607"/>
                        <a:ext cx="17456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5585107"/>
              </p:ext>
            </p:extLst>
          </p:nvPr>
        </p:nvGraphicFramePr>
        <p:xfrm>
          <a:off x="2338057" y="3157067"/>
          <a:ext cx="261938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8" name="Formula" r:id="rId18" imgW="127080" imgH="155160" progId="Equation.Ribbit">
                  <p:embed/>
                </p:oleObj>
              </mc:Choice>
              <mc:Fallback>
                <p:oleObj name="Formula" r:id="rId18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338057" y="3157067"/>
                        <a:ext cx="261938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9425412"/>
              </p:ext>
            </p:extLst>
          </p:nvPr>
        </p:nvGraphicFramePr>
        <p:xfrm>
          <a:off x="5626425" y="3132128"/>
          <a:ext cx="17456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29" name="Formula" r:id="rId20" imgW="86400" imgH="157680" progId="Equation.Ribbit">
                  <p:embed/>
                </p:oleObj>
              </mc:Choice>
              <mc:Fallback>
                <p:oleObj name="Formula" r:id="rId20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626425" y="3132128"/>
                        <a:ext cx="17456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2212860"/>
              </p:ext>
            </p:extLst>
          </p:nvPr>
        </p:nvGraphicFramePr>
        <p:xfrm>
          <a:off x="6104768" y="3157067"/>
          <a:ext cx="261938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730" name="Formula" r:id="rId21" imgW="127080" imgH="155160" progId="Equation.Ribbit">
                  <p:embed/>
                </p:oleObj>
              </mc:Choice>
              <mc:Fallback>
                <p:oleObj name="Formula" r:id="rId2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104768" y="3157067"/>
                        <a:ext cx="261938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556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稳定性</a:t>
            </a:r>
            <a:r>
              <a:rPr lang="en-US" altLang="zh-CN" b="0" dirty="0"/>
              <a:t>(</a:t>
            </a:r>
            <a:r>
              <a:rPr lang="en-US" altLang="zh-CN" sz="3600" b="0" dirty="0" smtClean="0"/>
              <a:t>Stability)</a:t>
            </a:r>
            <a:endParaRPr lang="zh-CN" altLang="en-US" sz="3600" b="0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4"/>
          </p:nvPr>
        </p:nvSpPr>
        <p:spPr>
          <a:xfrm>
            <a:off x="260350" y="1118170"/>
            <a:ext cx="8629650" cy="5449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1" dirty="0" smtClean="0"/>
              <a:t>定义</a:t>
            </a:r>
            <a:r>
              <a:rPr lang="zh-CN" altLang="en-US" dirty="0" smtClean="0"/>
              <a:t> </a:t>
            </a:r>
            <a:r>
              <a:rPr lang="zh-CN" altLang="en-US" b="1" dirty="0" smtClean="0">
                <a:solidFill>
                  <a:srgbClr val="C00000"/>
                </a:solidFill>
              </a:rPr>
              <a:t>算法的均匀稳定性</a:t>
            </a:r>
            <a:r>
              <a:rPr lang="en-US" altLang="zh-CN" b="1" dirty="0" smtClean="0">
                <a:solidFill>
                  <a:srgbClr val="C00000"/>
                </a:solidFill>
              </a:rPr>
              <a:t>(uniform stability)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dirty="0" smtClean="0"/>
              <a:t>    </a:t>
            </a:r>
            <a:r>
              <a:rPr lang="zh-CN" altLang="en-US" sz="2000" dirty="0" smtClean="0"/>
              <a:t>对任何                         若学习算法  满足</a:t>
            </a:r>
            <a:endParaRPr lang="en-US" altLang="zh-CN" sz="2000" dirty="0" smtClean="0"/>
          </a:p>
          <a:p>
            <a:pPr marL="0" indent="0">
              <a:lnSpc>
                <a:spcPct val="150000"/>
              </a:lnSpc>
              <a:buNone/>
            </a:pPr>
            <a:endParaRPr lang="en-US" altLang="zh-CN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000" dirty="0" smtClean="0"/>
              <a:t> </a:t>
            </a:r>
            <a:r>
              <a:rPr lang="zh-CN" altLang="en-US" sz="2000" dirty="0" smtClean="0"/>
              <a:t>则称   </a:t>
            </a:r>
            <a:r>
              <a:rPr lang="zh-CN" altLang="en-US" sz="2000" dirty="0" smtClean="0">
                <a:solidFill>
                  <a:srgbClr val="FF0000"/>
                </a:solidFill>
              </a:rPr>
              <a:t>关于损失函数  </a:t>
            </a:r>
            <a:r>
              <a:rPr lang="zh-CN" altLang="en-US" sz="2000" dirty="0" smtClean="0"/>
              <a:t>满足    均匀稳定性</a:t>
            </a:r>
            <a:r>
              <a:rPr lang="en-US" altLang="zh-CN" sz="2000" dirty="0" smtClean="0"/>
              <a:t>.</a:t>
            </a:r>
          </a:p>
          <a:p>
            <a:pPr marL="342900" indent="-342900">
              <a:lnSpc>
                <a:spcPct val="100000"/>
              </a:lnSpc>
            </a:pPr>
            <a:endParaRPr lang="en-US" altLang="zh-CN" sz="2000" dirty="0" smtClean="0"/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 smtClean="0"/>
              <a:t>若算法   关于损失函数  满足     均匀稳定性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则有</a:t>
            </a:r>
            <a:endParaRPr lang="en-US" altLang="zh-CN" sz="2000" dirty="0" smtClean="0"/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2000" dirty="0" smtClean="0"/>
          </a:p>
          <a:p>
            <a:pPr marL="457200" lvl="1" indent="0">
              <a:lnSpc>
                <a:spcPct val="100000"/>
              </a:lnSpc>
              <a:buNone/>
            </a:pPr>
            <a:endParaRPr lang="en-US" altLang="zh-CN" dirty="0" smtClean="0"/>
          </a:p>
          <a:p>
            <a:pPr marL="457200" lvl="1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zh-CN" altLang="en-US" dirty="0" smtClean="0"/>
              <a:t>也就是说</a:t>
            </a:r>
            <a:r>
              <a:rPr lang="en-US" altLang="zh-CN" dirty="0" smtClean="0"/>
              <a:t>, </a:t>
            </a:r>
            <a:r>
              <a:rPr lang="zh-CN" altLang="en-US" dirty="0" smtClean="0"/>
              <a:t>移除示例的稳定性包含替换示例的稳定性</a:t>
            </a:r>
            <a:r>
              <a:rPr lang="en-US" altLang="zh-CN" dirty="0" smtClean="0"/>
              <a:t>.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l"/>
            </a:pPr>
            <a:endParaRPr lang="en-US" altLang="zh-CN" sz="2000" dirty="0"/>
          </a:p>
          <a:p>
            <a:pPr marL="0" indent="0">
              <a:lnSpc>
                <a:spcPct val="100000"/>
              </a:lnSpc>
              <a:buNone/>
            </a:pPr>
            <a:endParaRPr lang="en-US" altLang="zh-CN" sz="2000" dirty="0" smtClean="0"/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1076224"/>
              </p:ext>
            </p:extLst>
          </p:nvPr>
        </p:nvGraphicFramePr>
        <p:xfrm>
          <a:off x="5016228" y="1793156"/>
          <a:ext cx="193675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82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16228" y="1793156"/>
                        <a:ext cx="193675" cy="285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578337"/>
              </p:ext>
            </p:extLst>
          </p:nvPr>
        </p:nvGraphicFramePr>
        <p:xfrm>
          <a:off x="2743519" y="2888595"/>
          <a:ext cx="144019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83" name="Formula" r:id="rId5" imgW="72720" imgH="161640" progId="Equation.Ribbit">
                  <p:embed/>
                </p:oleObj>
              </mc:Choice>
              <mc:Fallback>
                <p:oleObj name="Formula" r:id="rId5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43519" y="2888595"/>
                        <a:ext cx="144019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9762287"/>
              </p:ext>
            </p:extLst>
          </p:nvPr>
        </p:nvGraphicFramePr>
        <p:xfrm>
          <a:off x="1599313" y="1760669"/>
          <a:ext cx="2044700" cy="30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84" name="Formula" r:id="rId7" imgW="1172520" imgH="176760" progId="Equation.Ribbit">
                  <p:embed/>
                </p:oleObj>
              </mc:Choice>
              <mc:Fallback>
                <p:oleObj name="Formula" r:id="rId7" imgW="11725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99313" y="1760669"/>
                        <a:ext cx="2044700" cy="309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2456898"/>
              </p:ext>
            </p:extLst>
          </p:nvPr>
        </p:nvGraphicFramePr>
        <p:xfrm>
          <a:off x="1671638" y="2332038"/>
          <a:ext cx="5697537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85" name="Formula" r:id="rId9" imgW="2776320" imgH="177840" progId="Equation.Ribbit">
                  <p:embed/>
                </p:oleObj>
              </mc:Choice>
              <mc:Fallback>
                <p:oleObj name="Formula" r:id="rId9" imgW="2776320" imgH="1778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71638" y="2332038"/>
                        <a:ext cx="5697537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4301486"/>
              </p:ext>
            </p:extLst>
          </p:nvPr>
        </p:nvGraphicFramePr>
        <p:xfrm>
          <a:off x="1001179" y="2888595"/>
          <a:ext cx="21691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86" name="Formula" r:id="rId11" imgW="109440" imgH="161640" progId="Equation.Ribbit">
                  <p:embed/>
                </p:oleObj>
              </mc:Choice>
              <mc:Fallback>
                <p:oleObj name="Formula" r:id="rId11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1179" y="2888595"/>
                        <a:ext cx="21691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6601378"/>
              </p:ext>
            </p:extLst>
          </p:nvPr>
        </p:nvGraphicFramePr>
        <p:xfrm>
          <a:off x="3438157" y="2871892"/>
          <a:ext cx="411163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87" name="Formula" r:id="rId12" imgW="207360" imgH="158760" progId="Equation.Ribbit">
                  <p:embed/>
                </p:oleObj>
              </mc:Choice>
              <mc:Fallback>
                <p:oleObj name="Formula" r:id="rId12" imgW="207360" imgH="158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438157" y="2871892"/>
                        <a:ext cx="411163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3345709"/>
              </p:ext>
            </p:extLst>
          </p:nvPr>
        </p:nvGraphicFramePr>
        <p:xfrm>
          <a:off x="3277430" y="3771230"/>
          <a:ext cx="135788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88" name="Formula" r:id="rId14" imgW="72720" imgH="161640" progId="Equation.Ribbit">
                  <p:embed/>
                </p:oleObj>
              </mc:Choice>
              <mc:Fallback>
                <p:oleObj name="Formula" r:id="rId14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77430" y="3771230"/>
                        <a:ext cx="135788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1268542"/>
              </p:ext>
            </p:extLst>
          </p:nvPr>
        </p:nvGraphicFramePr>
        <p:xfrm>
          <a:off x="1497675" y="3769779"/>
          <a:ext cx="204521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89" name="Formula" r:id="rId15" imgW="109440" imgH="161640" progId="Equation.Ribbit">
                  <p:embed/>
                </p:oleObj>
              </mc:Choice>
              <mc:Fallback>
                <p:oleObj name="Formula" r:id="rId1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97675" y="3769779"/>
                        <a:ext cx="204521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0239087"/>
              </p:ext>
            </p:extLst>
          </p:nvPr>
        </p:nvGraphicFramePr>
        <p:xfrm>
          <a:off x="3966325" y="3761466"/>
          <a:ext cx="396719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90" name="Formula" r:id="rId16" imgW="207360" imgH="158760" progId="Equation.Ribbit">
                  <p:embed/>
                </p:oleObj>
              </mc:Choice>
              <mc:Fallback>
                <p:oleObj name="Formula" r:id="rId16" imgW="207360" imgH="158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966325" y="3761466"/>
                        <a:ext cx="396719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835544"/>
              </p:ext>
            </p:extLst>
          </p:nvPr>
        </p:nvGraphicFramePr>
        <p:xfrm>
          <a:off x="1497675" y="4259333"/>
          <a:ext cx="5991225" cy="1096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91" name="Formula" r:id="rId17" imgW="3318840" imgH="608400" progId="Equation.Ribbit">
                  <p:embed/>
                </p:oleObj>
              </mc:Choice>
              <mc:Fallback>
                <p:oleObj name="Formula" r:id="rId17" imgW="3318840" imgH="6084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497675" y="4259333"/>
                        <a:ext cx="5991225" cy="1096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876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542564" cy="5938950"/>
          </a:xfrm>
        </p:spPr>
        <p:txBody>
          <a:bodyPr>
            <a:normAutofit/>
          </a:bodyPr>
          <a:lstStyle/>
          <a:p>
            <a:pPr marL="285750" indent="-285750"/>
            <a:r>
              <a:rPr lang="zh-CN" altLang="en-US" sz="2400" dirty="0" smtClean="0"/>
              <a:t>若损失函数  有界</a:t>
            </a:r>
            <a:endParaRPr lang="en-US" altLang="zh-CN" sz="2400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dirty="0" smtClean="0"/>
              <a:t>对所有   和              有                         则有</a:t>
            </a:r>
            <a:endParaRPr lang="en-US" altLang="zh-CN" dirty="0" smtClean="0"/>
          </a:p>
          <a:p>
            <a:pPr marL="0" indent="0">
              <a:spcBef>
                <a:spcPts val="2400"/>
              </a:spcBef>
              <a:buNone/>
            </a:pPr>
            <a:r>
              <a:rPr lang="zh-CN" altLang="en-US" sz="2400" dirty="0" smtClean="0"/>
              <a:t>定理</a:t>
            </a:r>
            <a:r>
              <a:rPr lang="en-US" altLang="zh-CN" sz="2400" dirty="0" smtClean="0"/>
              <a:t>12.8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altLang="zh-CN" sz="2000" dirty="0" smtClean="0"/>
              <a:t>     </a:t>
            </a:r>
            <a:r>
              <a:rPr lang="zh-CN" altLang="en-US" sz="2000" dirty="0" smtClean="0"/>
              <a:t>给定从分布   上独立同分布采样得到的大小为   的示例集   </a:t>
            </a:r>
            <a:r>
              <a:rPr lang="en-US" altLang="zh-CN" sz="2000" dirty="0" smtClean="0"/>
              <a:t>,</a:t>
            </a:r>
            <a:r>
              <a:rPr lang="zh-CN" altLang="en-US" sz="2000" dirty="0" smtClean="0"/>
              <a:t>若学习算法   满足关于损失函数  的     均匀稳定性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且损失函数  的上界为     同时      </a:t>
            </a:r>
            <a:endParaRPr lang="en-US" altLang="zh-CN" sz="2000" dirty="0" smtClean="0"/>
          </a:p>
          <a:p>
            <a:pPr marL="0" indent="0">
              <a:lnSpc>
                <a:spcPct val="130000"/>
              </a:lnSpc>
              <a:spcBef>
                <a:spcPts val="400"/>
              </a:spcBef>
              <a:buNone/>
            </a:pPr>
            <a:r>
              <a:rPr lang="zh-CN" altLang="en-US" sz="2000" dirty="0" smtClean="0"/>
              <a:t>              则对任意          以至少        的概率有</a:t>
            </a:r>
            <a:endParaRPr lang="en-US" altLang="zh-CN" sz="2000" dirty="0"/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278732"/>
              </p:ext>
            </p:extLst>
          </p:nvPr>
        </p:nvGraphicFramePr>
        <p:xfrm>
          <a:off x="2172437" y="1216610"/>
          <a:ext cx="164592" cy="365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89" name="Formula" r:id="rId3" imgW="72720" imgH="161640" progId="Equation.Ribbit">
                  <p:embed/>
                </p:oleObj>
              </mc:Choice>
              <mc:Fallback>
                <p:oleObj name="Formula" r:id="rId3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72437" y="1216610"/>
                        <a:ext cx="164592" cy="365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3492112"/>
              </p:ext>
            </p:extLst>
          </p:nvPr>
        </p:nvGraphicFramePr>
        <p:xfrm>
          <a:off x="1556657" y="1738086"/>
          <a:ext cx="236538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0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56657" y="1738086"/>
                        <a:ext cx="236538" cy="288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6271430"/>
              </p:ext>
            </p:extLst>
          </p:nvPr>
        </p:nvGraphicFramePr>
        <p:xfrm>
          <a:off x="2094593" y="1698398"/>
          <a:ext cx="1196975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1" name="Formula" r:id="rId7" imgW="642960" imgH="176760" progId="Equation.Ribbit">
                  <p:embed/>
                </p:oleObj>
              </mc:Choice>
              <mc:Fallback>
                <p:oleObj name="Formula" r:id="rId7" imgW="64296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94593" y="1698398"/>
                        <a:ext cx="1196975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1995083"/>
              </p:ext>
            </p:extLst>
          </p:nvPr>
        </p:nvGraphicFramePr>
        <p:xfrm>
          <a:off x="3581627" y="1717675"/>
          <a:ext cx="2220912" cy="328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2" name="Formula" r:id="rId9" imgW="1191600" imgH="176760" progId="Equation.Ribbit">
                  <p:embed/>
                </p:oleObj>
              </mc:Choice>
              <mc:Fallback>
                <p:oleObj name="Formula" r:id="rId9" imgW="119160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81627" y="1717675"/>
                        <a:ext cx="2220912" cy="328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9578164"/>
              </p:ext>
            </p:extLst>
          </p:nvPr>
        </p:nvGraphicFramePr>
        <p:xfrm>
          <a:off x="2080079" y="2907396"/>
          <a:ext cx="236538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3" name="Formula" r:id="rId11" imgW="127080" imgH="155160" progId="Equation.Ribbit">
                  <p:embed/>
                </p:oleObj>
              </mc:Choice>
              <mc:Fallback>
                <p:oleObj name="Formula" r:id="rId1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080079" y="2907396"/>
                        <a:ext cx="236538" cy="288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7126364"/>
              </p:ext>
            </p:extLst>
          </p:nvPr>
        </p:nvGraphicFramePr>
        <p:xfrm>
          <a:off x="5896429" y="2955928"/>
          <a:ext cx="252413" cy="222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4" name="Formula" r:id="rId13" imgW="134640" imgH="119520" progId="Equation.Ribbit">
                  <p:embed/>
                </p:oleObj>
              </mc:Choice>
              <mc:Fallback>
                <p:oleObj name="Formula" r:id="rId13" imgW="13464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896429" y="2955928"/>
                        <a:ext cx="252413" cy="222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5591454"/>
              </p:ext>
            </p:extLst>
          </p:nvPr>
        </p:nvGraphicFramePr>
        <p:xfrm>
          <a:off x="7199426" y="2907395"/>
          <a:ext cx="236538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5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99426" y="2907395"/>
                        <a:ext cx="236538" cy="288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2453368"/>
              </p:ext>
            </p:extLst>
          </p:nvPr>
        </p:nvGraphicFramePr>
        <p:xfrm>
          <a:off x="2921284" y="3298277"/>
          <a:ext cx="135788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6" name="Formula" r:id="rId16" imgW="72720" imgH="161640" progId="Equation.Ribbit">
                  <p:embed/>
                </p:oleObj>
              </mc:Choice>
              <mc:Fallback>
                <p:oleObj name="Formula" r:id="rId16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21284" y="3298277"/>
                        <a:ext cx="135788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7504794"/>
              </p:ext>
            </p:extLst>
          </p:nvPr>
        </p:nvGraphicFramePr>
        <p:xfrm>
          <a:off x="626196" y="3309459"/>
          <a:ext cx="204521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7" name="Formula" r:id="rId17" imgW="109440" imgH="161640" progId="Equation.Ribbit">
                  <p:embed/>
                </p:oleObj>
              </mc:Choice>
              <mc:Fallback>
                <p:oleObj name="Formula" r:id="rId17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26196" y="3309459"/>
                        <a:ext cx="204521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5762057"/>
              </p:ext>
            </p:extLst>
          </p:nvPr>
        </p:nvGraphicFramePr>
        <p:xfrm>
          <a:off x="3361496" y="3276506"/>
          <a:ext cx="396719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8" name="Formula" r:id="rId19" imgW="207360" imgH="158760" progId="Equation.Ribbit">
                  <p:embed/>
                </p:oleObj>
              </mc:Choice>
              <mc:Fallback>
                <p:oleObj name="Formula" r:id="rId19" imgW="207360" imgH="158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3361496" y="3276506"/>
                        <a:ext cx="396719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8480793"/>
              </p:ext>
            </p:extLst>
          </p:nvPr>
        </p:nvGraphicFramePr>
        <p:xfrm>
          <a:off x="6513570" y="3284838"/>
          <a:ext cx="135788" cy="301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99" name="Formula" r:id="rId21" imgW="72720" imgH="161640" progId="Equation.Ribbit">
                  <p:embed/>
                </p:oleObj>
              </mc:Choice>
              <mc:Fallback>
                <p:oleObj name="Formula" r:id="rId21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13570" y="3284838"/>
                        <a:ext cx="135788" cy="301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1758202"/>
              </p:ext>
            </p:extLst>
          </p:nvPr>
        </p:nvGraphicFramePr>
        <p:xfrm>
          <a:off x="7721377" y="3304952"/>
          <a:ext cx="354012" cy="290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00" name="Formula" r:id="rId22" imgW="188280" imgH="155160" progId="Equation.Ribbit">
                  <p:embed/>
                </p:oleObj>
              </mc:Choice>
              <mc:Fallback>
                <p:oleObj name="Formula" r:id="rId22" imgW="1882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7721377" y="3304952"/>
                        <a:ext cx="354012" cy="290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866698"/>
              </p:ext>
            </p:extLst>
          </p:nvPr>
        </p:nvGraphicFramePr>
        <p:xfrm>
          <a:off x="334962" y="3727907"/>
          <a:ext cx="1231900" cy="29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01" name="Formula" r:id="rId24" imgW="659160" imgH="160200" progId="Equation.Ribbit">
                  <p:embed/>
                </p:oleObj>
              </mc:Choice>
              <mc:Fallback>
                <p:oleObj name="Formula" r:id="rId24" imgW="65916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334962" y="3727907"/>
                        <a:ext cx="1231900" cy="298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394440"/>
              </p:ext>
            </p:extLst>
          </p:nvPr>
        </p:nvGraphicFramePr>
        <p:xfrm>
          <a:off x="2620962" y="3739473"/>
          <a:ext cx="838200" cy="28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02" name="Formula" r:id="rId26" imgW="447120" imgH="151200" progId="Equation.Ribbit">
                  <p:embed/>
                </p:oleObj>
              </mc:Choice>
              <mc:Fallback>
                <p:oleObj name="Formula" r:id="rId26" imgW="447120" imgH="151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2620962" y="3739473"/>
                        <a:ext cx="838200" cy="280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7838754"/>
              </p:ext>
            </p:extLst>
          </p:nvPr>
        </p:nvGraphicFramePr>
        <p:xfrm>
          <a:off x="4286704" y="3731989"/>
          <a:ext cx="614363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03" name="Formula" r:id="rId28" imgW="329040" imgH="148680" progId="Equation.Ribbit">
                  <p:embed/>
                </p:oleObj>
              </mc:Choice>
              <mc:Fallback>
                <p:oleObj name="Formula" r:id="rId28" imgW="329040" imgH="148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4286704" y="3731989"/>
                        <a:ext cx="614363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456885"/>
              </p:ext>
            </p:extLst>
          </p:nvPr>
        </p:nvGraphicFramePr>
        <p:xfrm>
          <a:off x="1902052" y="4167827"/>
          <a:ext cx="5089525" cy="63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04" name="Formula" r:id="rId30" imgW="3123000" imgH="392760" progId="Equation.Ribbit">
                  <p:embed/>
                </p:oleObj>
              </mc:Choice>
              <mc:Fallback>
                <p:oleObj name="Formula" r:id="rId30" imgW="312300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1902052" y="4167827"/>
                        <a:ext cx="5089525" cy="63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9541723"/>
              </p:ext>
            </p:extLst>
          </p:nvPr>
        </p:nvGraphicFramePr>
        <p:xfrm>
          <a:off x="1902052" y="5050250"/>
          <a:ext cx="5199062" cy="63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05" name="Formula" r:id="rId32" imgW="3189240" imgH="392760" progId="Equation.Ribbit">
                  <p:embed/>
                </p:oleObj>
              </mc:Choice>
              <mc:Fallback>
                <p:oleObj name="Formula" r:id="rId32" imgW="3189240" imgH="392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902052" y="5050250"/>
                        <a:ext cx="5199062" cy="639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681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542564" cy="5938950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</a:pPr>
            <a:r>
              <a:rPr lang="zh-CN" altLang="en-US" sz="2400" dirty="0" smtClean="0"/>
              <a:t>定理</a:t>
            </a:r>
            <a:r>
              <a:rPr lang="en-US" altLang="zh-CN" sz="2400" dirty="0" smtClean="0"/>
              <a:t>12.8</a:t>
            </a:r>
            <a:r>
              <a:rPr lang="zh-CN" altLang="en-US" sz="2400" dirty="0" smtClean="0"/>
              <a:t>给出了基于稳定性分析推导出的学习算法</a:t>
            </a:r>
            <a:r>
              <a:rPr lang="en-US" altLang="zh-CN" sz="2400" dirty="0"/>
              <a:t> </a:t>
            </a:r>
            <a:r>
              <a:rPr lang="en-US" altLang="zh-CN" sz="2400" dirty="0" smtClean="0"/>
              <a:t> </a:t>
            </a:r>
            <a:r>
              <a:rPr lang="zh-CN" altLang="en-US" sz="2400" dirty="0" smtClean="0"/>
              <a:t>学得假设的泛化误差界</a:t>
            </a:r>
            <a:r>
              <a:rPr lang="en-US" altLang="zh-CN" sz="2400" dirty="0" smtClean="0"/>
              <a:t>.</a:t>
            </a:r>
          </a:p>
          <a:p>
            <a:pPr marL="742950" lvl="1" indent="-285750">
              <a:lnSpc>
                <a:spcPct val="150000"/>
              </a:lnSpc>
            </a:pPr>
            <a:r>
              <a:rPr lang="zh-CN" altLang="en-US" dirty="0"/>
              <a:t>经验</a:t>
            </a:r>
            <a:r>
              <a:rPr lang="zh-CN" altLang="en-US" dirty="0" smtClean="0"/>
              <a:t>损失与泛化损失之间差别的收敛率为</a:t>
            </a:r>
            <a:endParaRPr lang="en-US" altLang="zh-CN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dirty="0" smtClean="0"/>
              <a:t>   若              则可保证收敛率为</a:t>
            </a:r>
            <a:endParaRPr lang="en-US" altLang="zh-CN" dirty="0" smtClean="0"/>
          </a:p>
          <a:p>
            <a:pPr marL="800100" lvl="1" indent="-342900">
              <a:lnSpc>
                <a:spcPct val="150000"/>
              </a:lnSpc>
            </a:pPr>
            <a:r>
              <a:rPr lang="zh-CN" altLang="en-US" dirty="0" smtClean="0"/>
              <a:t>该收敛率与基于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维和</a:t>
            </a:r>
            <a:r>
              <a:rPr lang="en-US" altLang="zh-CN" dirty="0" smtClean="0"/>
              <a:t>Rademacher</a:t>
            </a:r>
            <a:r>
              <a:rPr lang="zh-CN" altLang="en-US" dirty="0" smtClean="0"/>
              <a:t>复杂度得到的收敛率一致</a:t>
            </a:r>
            <a:r>
              <a:rPr lang="en-US" altLang="zh-CN" dirty="0" smtClean="0"/>
              <a:t>.</a:t>
            </a:r>
          </a:p>
        </p:txBody>
      </p:sp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3357910"/>
              </p:ext>
            </p:extLst>
          </p:nvPr>
        </p:nvGraphicFramePr>
        <p:xfrm>
          <a:off x="7424285" y="1395051"/>
          <a:ext cx="21691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66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24285" y="1395051"/>
                        <a:ext cx="21691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对象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4698189"/>
              </p:ext>
            </p:extLst>
          </p:nvPr>
        </p:nvGraphicFramePr>
        <p:xfrm>
          <a:off x="5666014" y="2466295"/>
          <a:ext cx="690563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67" name="Formula" r:id="rId5" imgW="387360" imgH="179280" progId="Equation.Ribbit">
                  <p:embed/>
                </p:oleObj>
              </mc:Choice>
              <mc:Fallback>
                <p:oleObj name="Formula" r:id="rId5" imgW="387360" imgH="1792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66014" y="2466295"/>
                        <a:ext cx="690563" cy="31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7815484"/>
              </p:ext>
            </p:extLst>
          </p:nvPr>
        </p:nvGraphicFramePr>
        <p:xfrm>
          <a:off x="1364342" y="2970213"/>
          <a:ext cx="1152525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68" name="Formula" r:id="rId7" imgW="645480" imgH="205920" progId="Equation.Ribbit">
                  <p:embed/>
                </p:oleObj>
              </mc:Choice>
              <mc:Fallback>
                <p:oleObj name="Formula" r:id="rId7" imgW="645480" imgH="2059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64342" y="2970213"/>
                        <a:ext cx="1152525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对象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825815"/>
              </p:ext>
            </p:extLst>
          </p:nvPr>
        </p:nvGraphicFramePr>
        <p:xfrm>
          <a:off x="4622120" y="2989489"/>
          <a:ext cx="8636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369" name="Formula" r:id="rId9" imgW="484200" imgH="230040" progId="Equation.Ribbit">
                  <p:embed/>
                </p:oleObj>
              </mc:Choice>
              <mc:Fallback>
                <p:oleObj name="Formula" r:id="rId9" imgW="484200" imgH="2300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22120" y="2989489"/>
                        <a:ext cx="86360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588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19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542564" cy="3012961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latin typeface="+mn-lt"/>
              </a:rPr>
              <a:t>学习算法的稳定性分析</a:t>
            </a:r>
            <a:r>
              <a:rPr lang="zh-CN" altLang="en-US" dirty="0">
                <a:latin typeface="+mn-lt"/>
              </a:rPr>
              <a:t>关注的是              </a:t>
            </a:r>
            <a:endParaRPr lang="en-US" altLang="zh-CN" dirty="0" smtClean="0">
              <a:latin typeface="+mn-lt"/>
            </a:endParaRPr>
          </a:p>
          <a:p>
            <a:pPr>
              <a:lnSpc>
                <a:spcPct val="100000"/>
              </a:lnSpc>
            </a:pPr>
            <a:r>
              <a:rPr lang="zh-CN" altLang="en-US" dirty="0" smtClean="0">
                <a:latin typeface="+mn-lt"/>
              </a:rPr>
              <a:t>假设空间复杂度分析所关注的是</a:t>
            </a:r>
            <a:r>
              <a:rPr lang="zh-CN" altLang="en-US" sz="2400" dirty="0" smtClean="0">
                <a:latin typeface="+mn-lt"/>
              </a:rPr>
              <a:t>                   </a:t>
            </a:r>
            <a:endParaRPr lang="en-US" altLang="zh-CN" sz="2400" dirty="0" smtClean="0">
              <a:latin typeface="+mn-lt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None/>
            </a:pPr>
            <a:r>
              <a:rPr lang="zh-CN" altLang="en-US" sz="2000" dirty="0" smtClean="0">
                <a:latin typeface="+mn-lt"/>
              </a:rPr>
              <a:t>因此</a:t>
            </a:r>
            <a:r>
              <a:rPr lang="en-US" altLang="zh-CN" sz="2000" dirty="0" smtClean="0">
                <a:latin typeface="+mn-lt"/>
              </a:rPr>
              <a:t>, </a:t>
            </a:r>
            <a:r>
              <a:rPr lang="zh-CN" altLang="en-US" sz="2000" dirty="0" smtClean="0">
                <a:latin typeface="+mn-lt"/>
              </a:rPr>
              <a:t>稳定性分析不必</a:t>
            </a:r>
            <a:r>
              <a:rPr lang="zh-CN" altLang="en-US" sz="2000" dirty="0">
                <a:latin typeface="+mn-lt"/>
              </a:rPr>
              <a:t>考虑假设空间中所有可能的</a:t>
            </a:r>
            <a:r>
              <a:rPr lang="zh-CN" altLang="en-US" sz="2000" dirty="0" smtClean="0">
                <a:latin typeface="+mn-lt"/>
              </a:rPr>
              <a:t>假设</a:t>
            </a:r>
            <a:r>
              <a:rPr lang="en-US" altLang="zh-CN" sz="2000" dirty="0" smtClean="0">
                <a:latin typeface="+mn-lt"/>
              </a:rPr>
              <a:t>, </a:t>
            </a:r>
            <a:r>
              <a:rPr lang="zh-CN" altLang="en-US" sz="2000" dirty="0" smtClean="0">
                <a:latin typeface="+mn-lt"/>
              </a:rPr>
              <a:t>只需根据分析</a:t>
            </a:r>
            <a:r>
              <a:rPr lang="zh-CN" altLang="en-US" sz="2000" dirty="0">
                <a:latin typeface="+mn-lt"/>
              </a:rPr>
              <a:t>算法自身的</a:t>
            </a:r>
            <a:r>
              <a:rPr lang="zh-CN" altLang="en-US" sz="2000" dirty="0" smtClean="0">
                <a:latin typeface="+mn-lt"/>
              </a:rPr>
              <a:t>特性</a:t>
            </a:r>
            <a:r>
              <a:rPr lang="en-US" altLang="zh-CN" sz="2000" dirty="0" smtClean="0">
                <a:latin typeface="+mn-lt"/>
              </a:rPr>
              <a:t>(</a:t>
            </a:r>
            <a:r>
              <a:rPr lang="zh-CN" altLang="en-US" sz="2000" dirty="0" smtClean="0">
                <a:latin typeface="+mn-lt"/>
              </a:rPr>
              <a:t>稳定性</a:t>
            </a:r>
            <a:r>
              <a:rPr lang="en-US" altLang="zh-CN" sz="2000" dirty="0" smtClean="0">
                <a:latin typeface="+mn-lt"/>
              </a:rPr>
              <a:t>)</a:t>
            </a:r>
            <a:r>
              <a:rPr lang="zh-CN" altLang="en-US" sz="2000" dirty="0" smtClean="0">
                <a:latin typeface="+mn-lt"/>
              </a:rPr>
              <a:t>来讨论输出假设    的泛化误差界</a:t>
            </a:r>
            <a:r>
              <a:rPr lang="en-US" altLang="zh-CN" sz="2000" dirty="0" smtClean="0">
                <a:latin typeface="+mn-lt"/>
              </a:rPr>
              <a:t>.</a:t>
            </a:r>
            <a:endParaRPr lang="zh-CN" altLang="en-US" sz="2000" dirty="0">
              <a:latin typeface="+mn-lt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None/>
            </a:pPr>
            <a:endParaRPr lang="en-US" altLang="zh-CN" sz="2000" dirty="0">
              <a:latin typeface="+mn-lt"/>
            </a:endParaRPr>
          </a:p>
        </p:txBody>
      </p:sp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2190121"/>
              </p:ext>
            </p:extLst>
          </p:nvPr>
        </p:nvGraphicFramePr>
        <p:xfrm>
          <a:off x="4645375" y="1160802"/>
          <a:ext cx="2181225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49" name="Formula" r:id="rId3" imgW="1242360" imgH="208440" progId="Equation.Ribbit">
                  <p:embed/>
                </p:oleObj>
              </mc:Choice>
              <mc:Fallback>
                <p:oleObj name="Formula" r:id="rId3" imgW="1242360" imgH="2084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5375" y="1160802"/>
                        <a:ext cx="2181225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0814038"/>
              </p:ext>
            </p:extLst>
          </p:nvPr>
        </p:nvGraphicFramePr>
        <p:xfrm>
          <a:off x="4645375" y="1669258"/>
          <a:ext cx="2508250" cy="365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50" name="Formula" r:id="rId5" imgW="1428840" imgH="208440" progId="Equation.Ribbit">
                  <p:embed/>
                </p:oleObj>
              </mc:Choice>
              <mc:Fallback>
                <p:oleObj name="Formula" r:id="rId5" imgW="1428840" imgH="2084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45375" y="1669258"/>
                        <a:ext cx="2508250" cy="365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9905707"/>
              </p:ext>
            </p:extLst>
          </p:nvPr>
        </p:nvGraphicFramePr>
        <p:xfrm>
          <a:off x="4396580" y="2739572"/>
          <a:ext cx="357188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51" name="Formula" r:id="rId7" imgW="199440" imgH="157680" progId="Equation.Ribbit">
                  <p:embed/>
                </p:oleObj>
              </mc:Choice>
              <mc:Fallback>
                <p:oleObj name="Formula" r:id="rId7" imgW="19944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96580" y="2739572"/>
                        <a:ext cx="357188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5"/>
          <p:cNvSpPr>
            <a:spLocks noChangeArrowheads="1"/>
          </p:cNvSpPr>
          <p:nvPr/>
        </p:nvSpPr>
        <p:spPr bwMode="auto">
          <a:xfrm>
            <a:off x="860119" y="3894177"/>
            <a:ext cx="7787297" cy="554640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2075" tIns="46038" rIns="92075" bIns="46038" anchor="ctr" anchorCtr="0">
            <a:spAutoFit/>
          </a:bodyPr>
          <a:lstStyle/>
          <a:p>
            <a:pPr marL="0" marR="0" lvl="0" indent="0" algn="ctr" defTabSz="91440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3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稳定性与可学习性之间有什么关系呢？</a:t>
            </a:r>
            <a:endParaRPr kumimoji="1" lang="en-US" altLang="zh-CN" sz="3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alatino Linotype" pitchFamily="18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936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稳定性</a:t>
            </a:r>
            <a:r>
              <a:rPr lang="en-US" altLang="zh-CN" b="0" dirty="0"/>
              <a:t>(Stability)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60350" y="1158536"/>
            <a:ext cx="8542564" cy="4661693"/>
          </a:xfrm>
        </p:spPr>
        <p:txBody>
          <a:bodyPr>
            <a:normAutofit/>
          </a:bodyPr>
          <a:lstStyle/>
          <a:p>
            <a:pPr marL="0" lvl="0" indent="0">
              <a:lnSpc>
                <a:spcPct val="135000"/>
              </a:lnSpc>
              <a:spcBef>
                <a:spcPts val="600"/>
              </a:spcBef>
              <a:buClr>
                <a:srgbClr val="16754D"/>
              </a:buClr>
              <a:buNone/>
            </a:pPr>
            <a:r>
              <a:rPr lang="zh-CN" altLang="en-US" sz="2000" dirty="0">
                <a:solidFill>
                  <a:prstClr val="black"/>
                </a:solidFill>
              </a:rPr>
              <a:t>首先必须假设               这样才能保证稳定的学习算法具有一定泛化能力</a:t>
            </a:r>
            <a:r>
              <a:rPr lang="en-US" altLang="zh-CN" sz="2000" dirty="0">
                <a:solidFill>
                  <a:prstClr val="black"/>
                </a:solidFill>
              </a:rPr>
              <a:t>, </a:t>
            </a:r>
            <a:r>
              <a:rPr lang="zh-CN" altLang="en-US" sz="2000" dirty="0">
                <a:solidFill>
                  <a:prstClr val="black"/>
                </a:solidFill>
              </a:rPr>
              <a:t>即经验损失收敛于泛化损失</a:t>
            </a:r>
            <a:r>
              <a:rPr lang="en-US" altLang="zh-CN" sz="2000" dirty="0">
                <a:solidFill>
                  <a:prstClr val="black"/>
                </a:solidFill>
              </a:rPr>
              <a:t>, </a:t>
            </a:r>
            <a:r>
              <a:rPr lang="zh-CN" altLang="en-US" sz="2000" dirty="0">
                <a:solidFill>
                  <a:prstClr val="black"/>
                </a:solidFill>
              </a:rPr>
              <a:t>否则可学习性无从</a:t>
            </a:r>
            <a:r>
              <a:rPr lang="zh-CN" altLang="en-US" sz="2000" dirty="0" smtClean="0">
                <a:solidFill>
                  <a:prstClr val="black"/>
                </a:solidFill>
              </a:rPr>
              <a:t>谈起。对于满足</a:t>
            </a:r>
            <a:r>
              <a:rPr lang="en-US" altLang="zh-CN" sz="2000" dirty="0" smtClean="0">
                <a:solidFill>
                  <a:prstClr val="black"/>
                </a:solidFill>
              </a:rPr>
              <a:t>ERM</a:t>
            </a:r>
            <a:r>
              <a:rPr lang="zh-CN" altLang="en-US" sz="2000" dirty="0" smtClean="0">
                <a:solidFill>
                  <a:prstClr val="black"/>
                </a:solidFill>
              </a:rPr>
              <a:t>原则的学习算法，有如下定理：</a:t>
            </a:r>
            <a:endParaRPr lang="en-US" altLang="zh-CN" sz="2000" dirty="0">
              <a:solidFill>
                <a:prstClr val="black"/>
              </a:solidFill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None/>
            </a:pPr>
            <a:r>
              <a:rPr lang="zh-CN" altLang="en-US" dirty="0" smtClean="0">
                <a:latin typeface="+mn-lt"/>
              </a:rPr>
              <a:t>定理</a:t>
            </a:r>
            <a:r>
              <a:rPr lang="en-US" altLang="zh-CN" b="1" dirty="0" smtClean="0">
                <a:latin typeface="+mn-lt"/>
              </a:rPr>
              <a:t>12.9</a:t>
            </a:r>
          </a:p>
          <a:p>
            <a:pPr marL="0" indent="0">
              <a:lnSpc>
                <a:spcPct val="130000"/>
              </a:lnSpc>
              <a:spcBef>
                <a:spcPts val="600"/>
              </a:spcBef>
              <a:buNone/>
            </a:pPr>
            <a:r>
              <a:rPr lang="en-US" altLang="zh-CN" sz="2000" dirty="0">
                <a:latin typeface="+mn-lt"/>
              </a:rPr>
              <a:t> </a:t>
            </a:r>
            <a:r>
              <a:rPr lang="en-US" altLang="zh-CN" sz="2000" dirty="0" smtClean="0">
                <a:latin typeface="+mn-lt"/>
              </a:rPr>
              <a:t>    </a:t>
            </a:r>
            <a:r>
              <a:rPr lang="zh-CN" altLang="en-US" sz="2000" dirty="0" smtClean="0">
                <a:latin typeface="+mn-lt"/>
              </a:rPr>
              <a:t>若学习算法</a:t>
            </a:r>
            <a:r>
              <a:rPr lang="en-US" altLang="zh-CN" sz="2000" dirty="0" smtClean="0">
                <a:latin typeface="+mn-lt"/>
              </a:rPr>
              <a:t>   </a:t>
            </a:r>
            <a:r>
              <a:rPr lang="zh-CN" altLang="en-US" sz="2000" dirty="0" smtClean="0">
                <a:latin typeface="+mn-lt"/>
              </a:rPr>
              <a:t>是</a:t>
            </a:r>
            <a:r>
              <a:rPr lang="en-US" altLang="zh-CN" sz="2000" dirty="0" smtClean="0">
                <a:latin typeface="+mn-lt"/>
              </a:rPr>
              <a:t>ERM</a:t>
            </a:r>
            <a:r>
              <a:rPr lang="zh-CN" altLang="en-US" sz="2000" dirty="0" smtClean="0">
                <a:latin typeface="+mn-lt"/>
              </a:rPr>
              <a:t>且稳定的</a:t>
            </a:r>
            <a:r>
              <a:rPr lang="en-US" altLang="zh-CN" sz="2000" dirty="0" smtClean="0">
                <a:latin typeface="+mn-lt"/>
              </a:rPr>
              <a:t>, </a:t>
            </a:r>
            <a:r>
              <a:rPr lang="zh-CN" altLang="en-US" sz="2000" dirty="0" smtClean="0">
                <a:latin typeface="+mn-lt"/>
              </a:rPr>
              <a:t>则假设空间</a:t>
            </a:r>
            <a:r>
              <a:rPr lang="en-US" altLang="zh-CN" sz="2000" dirty="0">
                <a:latin typeface="+mn-lt"/>
              </a:rPr>
              <a:t> </a:t>
            </a:r>
            <a:r>
              <a:rPr lang="en-US" altLang="zh-CN" sz="2000" dirty="0" smtClean="0">
                <a:latin typeface="+mn-lt"/>
              </a:rPr>
              <a:t>  </a:t>
            </a:r>
            <a:r>
              <a:rPr lang="zh-CN" altLang="en-US" sz="2000" dirty="0" smtClean="0">
                <a:latin typeface="+mn-lt"/>
              </a:rPr>
              <a:t>可学习</a:t>
            </a:r>
            <a:r>
              <a:rPr lang="en-US" altLang="zh-CN" sz="2000" dirty="0" smtClean="0">
                <a:latin typeface="+mn-lt"/>
              </a:rPr>
              <a:t>.</a:t>
            </a:r>
          </a:p>
          <a:p>
            <a:pPr marL="0" indent="0">
              <a:spcBef>
                <a:spcPts val="600"/>
              </a:spcBef>
              <a:buNone/>
            </a:pPr>
            <a:endParaRPr lang="en-US" altLang="zh-CN" sz="2000" dirty="0">
              <a:latin typeface="+mn-lt"/>
            </a:endParaRPr>
          </a:p>
          <a:p>
            <a:pPr marL="342900" indent="-342900">
              <a:lnSpc>
                <a:spcPct val="135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1800" dirty="0" smtClean="0">
                <a:latin typeface="+mn-lt"/>
              </a:rPr>
              <a:t>学习算法的稳定性能导出假设空间的可学习性</a:t>
            </a:r>
            <a:r>
              <a:rPr lang="en-US" altLang="zh-CN" sz="1800" dirty="0" smtClean="0">
                <a:latin typeface="+mn-lt"/>
              </a:rPr>
              <a:t>.</a:t>
            </a:r>
          </a:p>
          <a:p>
            <a:pPr marL="342900" indent="-342900">
              <a:lnSpc>
                <a:spcPct val="135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1800" dirty="0" smtClean="0">
                <a:latin typeface="+mn-lt"/>
              </a:rPr>
              <a:t>稳定性和假设空间可通过损失函数  联系起来</a:t>
            </a:r>
            <a:r>
              <a:rPr lang="en-US" altLang="zh-CN" sz="1800" dirty="0" smtClean="0">
                <a:latin typeface="+mn-lt"/>
              </a:rPr>
              <a:t>.</a:t>
            </a:r>
            <a:endParaRPr lang="en-US" altLang="zh-CN" sz="1800" dirty="0">
              <a:latin typeface="+mn-lt"/>
            </a:endParaRPr>
          </a:p>
          <a:p>
            <a:endParaRPr lang="zh-CN" altLang="en-US" sz="2000" dirty="0">
              <a:latin typeface="+mn-lt"/>
            </a:endParaRPr>
          </a:p>
          <a:p>
            <a:pPr marL="0" indent="0">
              <a:lnSpc>
                <a:spcPct val="130000"/>
              </a:lnSpc>
              <a:spcBef>
                <a:spcPts val="1800"/>
              </a:spcBef>
              <a:buNone/>
            </a:pPr>
            <a:endParaRPr lang="en-US" altLang="zh-CN" sz="2000" dirty="0">
              <a:latin typeface="+mn-lt"/>
            </a:endParaRPr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3477036"/>
              </p:ext>
            </p:extLst>
          </p:nvPr>
        </p:nvGraphicFramePr>
        <p:xfrm>
          <a:off x="2092326" y="3282208"/>
          <a:ext cx="196850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23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92326" y="3282208"/>
                        <a:ext cx="196850" cy="288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5817512"/>
              </p:ext>
            </p:extLst>
          </p:nvPr>
        </p:nvGraphicFramePr>
        <p:xfrm>
          <a:off x="5600255" y="3278144"/>
          <a:ext cx="236538" cy="290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24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00255" y="3278144"/>
                        <a:ext cx="236538" cy="290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103937"/>
              </p:ext>
            </p:extLst>
          </p:nvPr>
        </p:nvGraphicFramePr>
        <p:xfrm>
          <a:off x="4141902" y="4542093"/>
          <a:ext cx="123596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25" name="Formula" r:id="rId7" imgW="72720" imgH="161640" progId="Equation.Ribbit">
                  <p:embed/>
                </p:oleObj>
              </mc:Choice>
              <mc:Fallback>
                <p:oleObj name="Formula" r:id="rId7" imgW="7272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41902" y="4542093"/>
                        <a:ext cx="123596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1676958"/>
              </p:ext>
            </p:extLst>
          </p:nvPr>
        </p:nvGraphicFramePr>
        <p:xfrm>
          <a:off x="1907945" y="1276613"/>
          <a:ext cx="123825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26" name="Formula" r:id="rId9" imgW="1238250" imgH="314325" progId="Equation.Ribbit">
                  <p:embed/>
                </p:oleObj>
              </mc:Choice>
              <mc:Fallback>
                <p:oleObj name="Formula" r:id="rId9" imgW="1238250" imgH="314325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07945" y="1276613"/>
                        <a:ext cx="1238250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183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dirty="0" smtClean="0"/>
              <a:t>概述</a:t>
            </a:r>
            <a:endParaRPr lang="en-US" altLang="zh-CN" dirty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关注的问题</a:t>
            </a:r>
            <a:endParaRPr lang="en-US" altLang="zh-CN" dirty="0" smtClean="0"/>
          </a:p>
          <a:p>
            <a:pPr lvl="1">
              <a:lnSpc>
                <a:spcPct val="130000"/>
              </a:lnSpc>
            </a:pPr>
            <a:r>
              <a:rPr lang="zh-CN" altLang="en-US" dirty="0" smtClean="0"/>
              <a:t>一些概念及记号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 smtClean="0"/>
              <a:t>可学习性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什么是“学习”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什么是“可学习的”</a:t>
            </a:r>
            <a:endParaRPr lang="en-US" altLang="zh-CN" dirty="0" smtClean="0"/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zh-CN" altLang="en-US" dirty="0" smtClean="0"/>
              <a:t>假设空间复杂性对可学习性的影响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有限假设</a:t>
            </a:r>
            <a:r>
              <a:rPr lang="zh-CN" altLang="en-US" dirty="0"/>
              <a:t>空间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无限假设空间：基于</a:t>
            </a:r>
            <a:r>
              <a:rPr lang="en-US" altLang="zh-CN" dirty="0" smtClean="0"/>
              <a:t>VC</a:t>
            </a:r>
            <a:r>
              <a:rPr lang="zh-CN" altLang="en-US" dirty="0" smtClean="0"/>
              <a:t>维的分析</a:t>
            </a:r>
            <a:endParaRPr lang="en-US" altLang="zh-CN" dirty="0" smtClean="0"/>
          </a:p>
          <a:p>
            <a:pPr lvl="2">
              <a:lnSpc>
                <a:spcPct val="100000"/>
              </a:lnSpc>
            </a:pPr>
            <a:r>
              <a:rPr lang="zh-CN" altLang="en-US" dirty="0" smtClean="0"/>
              <a:t>无限假设空间：基于</a:t>
            </a:r>
            <a:r>
              <a:rPr lang="en-US" altLang="zh-CN" dirty="0" err="1" smtClean="0"/>
              <a:t>Rademacher</a:t>
            </a:r>
            <a:r>
              <a:rPr lang="zh-CN" altLang="en-US" dirty="0" smtClean="0"/>
              <a:t>复杂度的分析</a:t>
            </a:r>
            <a:endParaRPr lang="en-US" altLang="zh-CN" dirty="0" smtClean="0"/>
          </a:p>
          <a:p>
            <a:pPr>
              <a:lnSpc>
                <a:spcPct val="130000"/>
              </a:lnSpc>
            </a:pPr>
            <a:r>
              <a:rPr lang="zh-CN" altLang="en-US" dirty="0"/>
              <a:t>稳定性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97301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什么是“</a:t>
            </a:r>
            <a:r>
              <a:rPr lang="zh-CN" altLang="en-US" sz="3600" dirty="0" smtClean="0"/>
              <a:t>学习”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1668" y="1151278"/>
            <a:ext cx="9002332" cy="4559565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altLang="zh-CN" sz="2400" b="1" dirty="0"/>
              <a:t> </a:t>
            </a:r>
            <a:r>
              <a:rPr lang="zh-CN" altLang="en-US" dirty="0" smtClean="0"/>
              <a:t>概念</a:t>
            </a:r>
            <a:r>
              <a:rPr lang="en-US" altLang="zh-CN" dirty="0" smtClean="0"/>
              <a:t>(concept)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sz="2000" dirty="0" smtClean="0"/>
              <a:t>  概念是从样本空间   到标记空间   的映射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它决定示例   的真实标记  </a:t>
            </a:r>
            <a:r>
              <a:rPr lang="en-US" altLang="zh-CN" sz="2000" dirty="0" smtClean="0"/>
              <a:t>.</a:t>
            </a:r>
          </a:p>
          <a:p>
            <a:pPr marL="742950" lvl="1" indent="-285750">
              <a:lnSpc>
                <a:spcPct val="100000"/>
              </a:lnSpc>
              <a:spcBef>
                <a:spcPts val="1200"/>
              </a:spcBef>
            </a:pPr>
            <a:r>
              <a:rPr lang="zh-CN" altLang="en-US" dirty="0" smtClean="0"/>
              <a:t>目标概念</a:t>
            </a:r>
            <a:endParaRPr lang="en-US" altLang="zh-CN" dirty="0"/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zh-CN" altLang="en-US" dirty="0" smtClean="0"/>
              <a:t>如果对任何样例        均有            成立</a:t>
            </a:r>
            <a:r>
              <a:rPr lang="en-US" altLang="zh-CN" dirty="0" smtClean="0"/>
              <a:t>, </a:t>
            </a:r>
            <a:r>
              <a:rPr lang="zh-CN" altLang="en-US" dirty="0" smtClean="0"/>
              <a:t>则称   为目标概念</a:t>
            </a:r>
            <a:r>
              <a:rPr lang="en-US" altLang="zh-CN" dirty="0" smtClean="0"/>
              <a:t>.</a:t>
            </a:r>
          </a:p>
          <a:p>
            <a:pPr marL="800100" lvl="1" indent="-342900">
              <a:spcBef>
                <a:spcPts val="2400"/>
              </a:spcBef>
            </a:pPr>
            <a:r>
              <a:rPr lang="zh-CN" altLang="en-US" dirty="0" smtClean="0"/>
              <a:t>概念类</a:t>
            </a:r>
            <a:r>
              <a:rPr lang="en-US" altLang="zh-CN" dirty="0" smtClean="0"/>
              <a:t>(concept class)</a:t>
            </a:r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zh-CN" altLang="en-US" dirty="0" smtClean="0"/>
              <a:t>所有我们希望学得的目标概念所构成的集合称为</a:t>
            </a:r>
            <a:r>
              <a:rPr lang="en-US" altLang="zh-CN" dirty="0" smtClean="0"/>
              <a:t>”</a:t>
            </a:r>
            <a:r>
              <a:rPr lang="zh-CN" altLang="en-US" dirty="0" smtClean="0"/>
              <a:t>概念类</a:t>
            </a:r>
            <a:r>
              <a:rPr lang="en-US" altLang="zh-CN" dirty="0" smtClean="0"/>
              <a:t>”, </a:t>
            </a:r>
            <a:r>
              <a:rPr lang="zh-CN" altLang="en-US" dirty="0" smtClean="0"/>
              <a:t>用符号   表示</a:t>
            </a:r>
            <a:r>
              <a:rPr lang="en-US" altLang="zh-CN" dirty="0" smtClean="0"/>
              <a:t>.</a:t>
            </a:r>
            <a:endParaRPr lang="en-US" altLang="zh-CN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endParaRPr lang="en-US" altLang="zh-CN" sz="1800" dirty="0"/>
          </a:p>
          <a:p>
            <a:pPr marL="742950" lvl="1" indent="-285750">
              <a:spcBef>
                <a:spcPts val="1200"/>
              </a:spcBef>
            </a:pPr>
            <a:endParaRPr lang="en-US" altLang="zh-CN" sz="1600" dirty="0" smtClean="0"/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l"/>
            </a:pPr>
            <a:endParaRPr lang="en-US" altLang="zh-CN" sz="1800" dirty="0" smtClean="0"/>
          </a:p>
        </p:txBody>
      </p:sp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80436"/>
              </p:ext>
            </p:extLst>
          </p:nvPr>
        </p:nvGraphicFramePr>
        <p:xfrm>
          <a:off x="2456107" y="1809398"/>
          <a:ext cx="229533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61" name="Formula" r:id="rId3" imgW="129600" imgH="155160" progId="Equation.Ribbit">
                  <p:embed/>
                </p:oleObj>
              </mc:Choice>
              <mc:Fallback>
                <p:oleObj name="Formula" r:id="rId3" imgW="1296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56107" y="1809398"/>
                        <a:ext cx="229533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8823586"/>
              </p:ext>
            </p:extLst>
          </p:nvPr>
        </p:nvGraphicFramePr>
        <p:xfrm>
          <a:off x="4004539" y="1805989"/>
          <a:ext cx="204084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62" name="Formula" r:id="rId5" imgW="118440" imgH="160200" progId="Equation.Ribbit">
                  <p:embed/>
                </p:oleObj>
              </mc:Choice>
              <mc:Fallback>
                <p:oleObj name="Formula" r:id="rId5" imgW="1184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04539" y="1805989"/>
                        <a:ext cx="204084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119695"/>
              </p:ext>
            </p:extLst>
          </p:nvPr>
        </p:nvGraphicFramePr>
        <p:xfrm>
          <a:off x="6495761" y="1851709"/>
          <a:ext cx="18055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63" name="Formula" r:id="rId7" imgW="95400" imgH="120960" progId="Equation.Ribbit">
                  <p:embed/>
                </p:oleObj>
              </mc:Choice>
              <mc:Fallback>
                <p:oleObj name="Formula" r:id="rId7" imgW="9540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95761" y="1851709"/>
                        <a:ext cx="180550" cy="22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8583321"/>
              </p:ext>
            </p:extLst>
          </p:nvPr>
        </p:nvGraphicFramePr>
        <p:xfrm>
          <a:off x="8003031" y="1805989"/>
          <a:ext cx="169863" cy="249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64" name="Formula" r:id="rId9" imgW="82800" imgH="120960" progId="Equation.Ribbit">
                  <p:embed/>
                </p:oleObj>
              </mc:Choice>
              <mc:Fallback>
                <p:oleObj name="Formula" r:id="rId9" imgW="82800" imgH="1209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003031" y="1805989"/>
                        <a:ext cx="169863" cy="249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3418537"/>
              </p:ext>
            </p:extLst>
          </p:nvPr>
        </p:nvGraphicFramePr>
        <p:xfrm>
          <a:off x="2489861" y="2681641"/>
          <a:ext cx="597969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65" name="Formula" r:id="rId11" imgW="329040" imgH="176760" progId="Equation.Ribbit">
                  <p:embed/>
                </p:oleObj>
              </mc:Choice>
              <mc:Fallback>
                <p:oleObj name="Formula" r:id="rId11" imgW="32904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489861" y="2681641"/>
                        <a:ext cx="597969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8114931"/>
              </p:ext>
            </p:extLst>
          </p:nvPr>
        </p:nvGraphicFramePr>
        <p:xfrm>
          <a:off x="3700508" y="2694142"/>
          <a:ext cx="993809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66" name="Formula" r:id="rId13" imgW="546120" imgH="176760" progId="Equation.Ribbit">
                  <p:embed/>
                </p:oleObj>
              </mc:Choice>
              <mc:Fallback>
                <p:oleObj name="Formula" r:id="rId13" imgW="546120" imgH="1767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700508" y="2694142"/>
                        <a:ext cx="993809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9621911"/>
              </p:ext>
            </p:extLst>
          </p:nvPr>
        </p:nvGraphicFramePr>
        <p:xfrm>
          <a:off x="6011235" y="2729421"/>
          <a:ext cx="164123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67" name="Formula" r:id="rId15" imgW="71280" imgH="119520" progId="Equation.Ribbit">
                  <p:embed/>
                </p:oleObj>
              </mc:Choice>
              <mc:Fallback>
                <p:oleObj name="Formula" r:id="rId15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011235" y="2729421"/>
                        <a:ext cx="164123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9006221"/>
              </p:ext>
            </p:extLst>
          </p:nvPr>
        </p:nvGraphicFramePr>
        <p:xfrm>
          <a:off x="7987772" y="3738075"/>
          <a:ext cx="185122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68" name="Formula" r:id="rId17" imgW="92880" imgH="161640" progId="Equation.Ribbit">
                  <p:embed/>
                </p:oleObj>
              </mc:Choice>
              <mc:Fallback>
                <p:oleObj name="Formula" r:id="rId17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987772" y="3738075"/>
                        <a:ext cx="185122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1543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什么是“</a:t>
            </a:r>
            <a:r>
              <a:rPr lang="zh-CN" altLang="en-US" sz="3600" dirty="0" smtClean="0"/>
              <a:t>学习”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36765"/>
            <a:ext cx="8616950" cy="4308691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b="1" dirty="0" smtClean="0"/>
              <a:t> </a:t>
            </a:r>
            <a:r>
              <a:rPr lang="zh-CN" altLang="en-US" dirty="0" smtClean="0"/>
              <a:t>假设空间</a:t>
            </a:r>
            <a:r>
              <a:rPr lang="en-US" altLang="zh-CN" dirty="0" smtClean="0"/>
              <a:t>(</a:t>
            </a:r>
            <a:r>
              <a:rPr lang="en-US" altLang="zh-CN" sz="2400" dirty="0" smtClean="0"/>
              <a:t>hypothesis space)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/>
              <a:t>  给定学习算法   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它所考虑的所有可能概念的集合</a:t>
            </a:r>
            <a:r>
              <a:rPr lang="en-US" altLang="zh-CN" sz="2000" dirty="0" smtClean="0"/>
              <a:t>, </a:t>
            </a:r>
            <a:r>
              <a:rPr lang="zh-CN" altLang="en-US" sz="2000" dirty="0" smtClean="0"/>
              <a:t>用符号   表示</a:t>
            </a:r>
            <a:r>
              <a:rPr lang="en-US" altLang="zh-CN" sz="2000" dirty="0" smtClean="0"/>
              <a:t>.</a:t>
            </a:r>
          </a:p>
          <a:p>
            <a:pPr marL="742950" lvl="1" indent="-285750">
              <a:lnSpc>
                <a:spcPct val="150000"/>
              </a:lnSpc>
              <a:spcBef>
                <a:spcPts val="1200"/>
              </a:spcBef>
            </a:pPr>
            <a:r>
              <a:rPr lang="zh-CN" altLang="en-US" sz="1800" dirty="0"/>
              <a:t>由于学习算法事先并不知道概念类的真实</a:t>
            </a:r>
            <a:r>
              <a:rPr lang="zh-CN" altLang="en-US" sz="1800" dirty="0" smtClean="0"/>
              <a:t>存在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   </a:t>
            </a:r>
            <a:r>
              <a:rPr lang="zh-CN" altLang="en-US" sz="1800" b="1" dirty="0"/>
              <a:t>和   通常是不同</a:t>
            </a:r>
            <a:r>
              <a:rPr lang="zh-CN" altLang="en-US" sz="1800" b="1" dirty="0" smtClean="0"/>
              <a:t>的</a:t>
            </a:r>
            <a:r>
              <a:rPr lang="en-US" altLang="zh-CN" sz="1800" dirty="0" smtClean="0"/>
              <a:t>,  </a:t>
            </a:r>
            <a:r>
              <a:rPr lang="zh-CN" altLang="en-US" sz="1800" dirty="0" smtClean="0"/>
              <a:t>学习</a:t>
            </a:r>
            <a:r>
              <a:rPr lang="zh-CN" altLang="en-US" sz="1800" dirty="0"/>
              <a:t>算法会把自认为可能的目标概念集中起来</a:t>
            </a:r>
            <a:r>
              <a:rPr lang="zh-CN" altLang="en-US" sz="1800" dirty="0" smtClean="0"/>
              <a:t>构成   </a:t>
            </a:r>
            <a:r>
              <a:rPr lang="en-US" altLang="zh-CN" sz="1800" dirty="0" smtClean="0"/>
              <a:t>.</a:t>
            </a:r>
          </a:p>
          <a:p>
            <a:pPr marL="742950" lvl="1" indent="-285750">
              <a:lnSpc>
                <a:spcPct val="150000"/>
              </a:lnSpc>
              <a:spcBef>
                <a:spcPts val="1200"/>
              </a:spcBef>
            </a:pPr>
            <a:r>
              <a:rPr lang="zh-CN" altLang="en-US" sz="1800" dirty="0" smtClean="0"/>
              <a:t>对于         </a:t>
            </a:r>
            <a:r>
              <a:rPr lang="en-US" altLang="zh-CN" sz="1800" dirty="0" smtClean="0"/>
              <a:t>,</a:t>
            </a:r>
            <a:r>
              <a:rPr lang="zh-CN" altLang="en-US" sz="1800" dirty="0" smtClean="0"/>
              <a:t>由于并不能确定它是否真的是目标概念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因此称为“假设”</a:t>
            </a:r>
            <a:r>
              <a:rPr lang="en-US" altLang="zh-CN" sz="1800" dirty="0" smtClean="0"/>
              <a:t>.</a:t>
            </a:r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sz="1800" dirty="0" smtClean="0"/>
              <a:t>   显然</a:t>
            </a:r>
            <a:r>
              <a:rPr lang="en-US" altLang="zh-CN" sz="1800" dirty="0" smtClean="0"/>
              <a:t>,  </a:t>
            </a:r>
            <a:r>
              <a:rPr lang="zh-CN" altLang="en-US" sz="1800" dirty="0" smtClean="0"/>
              <a:t> 也</a:t>
            </a:r>
            <a:r>
              <a:rPr lang="zh-CN" altLang="en-US" sz="1800" dirty="0"/>
              <a:t>是从</a:t>
            </a:r>
            <a:r>
              <a:rPr lang="zh-CN" altLang="en-US" sz="1800" dirty="0" smtClean="0"/>
              <a:t>样本空间</a:t>
            </a:r>
            <a:r>
              <a:rPr lang="zh-CN" altLang="en-US" sz="1800" spc="-60" dirty="0" smtClean="0"/>
              <a:t>    </a:t>
            </a:r>
            <a:r>
              <a:rPr lang="zh-CN" altLang="en-US" sz="1800" dirty="0" smtClean="0"/>
              <a:t>到</a:t>
            </a:r>
            <a:r>
              <a:rPr lang="zh-CN" altLang="en-US" sz="1800" dirty="0"/>
              <a:t>标记</a:t>
            </a:r>
            <a:r>
              <a:rPr lang="zh-CN" altLang="en-US" sz="1800" dirty="0" smtClean="0"/>
              <a:t>空间   </a:t>
            </a:r>
            <a:r>
              <a:rPr lang="zh-CN" altLang="en-US" sz="1800" dirty="0"/>
              <a:t>的</a:t>
            </a:r>
            <a:r>
              <a:rPr lang="zh-CN" altLang="en-US" sz="1800" dirty="0" smtClean="0"/>
              <a:t>映射</a:t>
            </a:r>
            <a:r>
              <a:rPr lang="en-US" altLang="zh-CN" sz="1800" dirty="0" smtClean="0"/>
              <a:t>.</a:t>
            </a:r>
          </a:p>
          <a:p>
            <a:pPr marL="742950" lvl="1" indent="-285750">
              <a:lnSpc>
                <a:spcPct val="150000"/>
              </a:lnSpc>
              <a:spcBef>
                <a:spcPts val="600"/>
              </a:spcBef>
            </a:pPr>
            <a:r>
              <a:rPr lang="zh-CN" altLang="en-US" sz="1800" dirty="0" smtClean="0"/>
              <a:t>学习过程可以视为   在   中进行的搜索过程。</a:t>
            </a:r>
            <a:endParaRPr lang="en-US" altLang="zh-CN" sz="1800" dirty="0"/>
          </a:p>
          <a:p>
            <a:pPr marL="742950" lvl="1" indent="-285750">
              <a:spcBef>
                <a:spcPts val="1200"/>
              </a:spcBef>
            </a:pPr>
            <a:endParaRPr lang="en-US" altLang="zh-CN" sz="1600" dirty="0" smtClean="0"/>
          </a:p>
          <a:p>
            <a:pPr marL="285750" indent="-285750">
              <a:spcBef>
                <a:spcPts val="1200"/>
              </a:spcBef>
              <a:buFont typeface="Wingdings" panose="05000000000000000000" pitchFamily="2" charset="2"/>
              <a:buChar char="l"/>
            </a:pPr>
            <a:endParaRPr lang="en-US" altLang="zh-CN" sz="1800" dirty="0" smtClean="0"/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6483721"/>
              </p:ext>
            </p:extLst>
          </p:nvPr>
        </p:nvGraphicFramePr>
        <p:xfrm>
          <a:off x="2078036" y="1830050"/>
          <a:ext cx="18556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97" name="Formula" r:id="rId3" imgW="109440" imgH="161640" progId="Equation.Ribbit">
                  <p:embed/>
                </p:oleObj>
              </mc:Choice>
              <mc:Fallback>
                <p:oleObj name="Formula" r:id="rId3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78036" y="1830050"/>
                        <a:ext cx="18556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6957528"/>
              </p:ext>
            </p:extLst>
          </p:nvPr>
        </p:nvGraphicFramePr>
        <p:xfrm>
          <a:off x="7017929" y="1819300"/>
          <a:ext cx="223837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98" name="Formula" r:id="rId5" imgW="132120" imgH="162720" progId="Equation.Ribbit">
                  <p:embed/>
                </p:oleObj>
              </mc:Choice>
              <mc:Fallback>
                <p:oleObj name="Formula" r:id="rId5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17929" y="1819300"/>
                        <a:ext cx="223837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2302352"/>
              </p:ext>
            </p:extLst>
          </p:nvPr>
        </p:nvGraphicFramePr>
        <p:xfrm>
          <a:off x="6290834" y="2390727"/>
          <a:ext cx="223837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99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90834" y="2390727"/>
                        <a:ext cx="223837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7214068"/>
              </p:ext>
            </p:extLst>
          </p:nvPr>
        </p:nvGraphicFramePr>
        <p:xfrm>
          <a:off x="6819213" y="2397984"/>
          <a:ext cx="158676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0" name="Formula" r:id="rId8" imgW="92880" imgH="161640" progId="Equation.Ribbit">
                  <p:embed/>
                </p:oleObj>
              </mc:Choice>
              <mc:Fallback>
                <p:oleObj name="Formula" r:id="rId8" imgW="9288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819213" y="2397984"/>
                        <a:ext cx="158676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5411252"/>
              </p:ext>
            </p:extLst>
          </p:nvPr>
        </p:nvGraphicFramePr>
        <p:xfrm>
          <a:off x="6127204" y="2832860"/>
          <a:ext cx="223837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1" name="Formula" r:id="rId10" imgW="132120" imgH="162720" progId="Equation.Ribbit">
                  <p:embed/>
                </p:oleObj>
              </mc:Choice>
              <mc:Fallback>
                <p:oleObj name="Formula" r:id="rId10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27204" y="2832860"/>
                        <a:ext cx="223837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1823572"/>
              </p:ext>
            </p:extLst>
          </p:nvPr>
        </p:nvGraphicFramePr>
        <p:xfrm>
          <a:off x="1596531" y="3378182"/>
          <a:ext cx="677863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2" name="Formula" r:id="rId11" imgW="398880" imgH="157680" progId="Equation.Ribbit">
                  <p:embed/>
                </p:oleObj>
              </mc:Choice>
              <mc:Fallback>
                <p:oleObj name="Formula" r:id="rId11" imgW="39888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96531" y="3378182"/>
                        <a:ext cx="677863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7976257"/>
              </p:ext>
            </p:extLst>
          </p:nvPr>
        </p:nvGraphicFramePr>
        <p:xfrm>
          <a:off x="1637475" y="3884049"/>
          <a:ext cx="146050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3" name="Formula" r:id="rId13" imgW="86400" imgH="157680" progId="Equation.Ribbit">
                  <p:embed/>
                </p:oleObj>
              </mc:Choice>
              <mc:Fallback>
                <p:oleObj name="Formula" r:id="rId13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637475" y="3884049"/>
                        <a:ext cx="146050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3469545"/>
              </p:ext>
            </p:extLst>
          </p:nvPr>
        </p:nvGraphicFramePr>
        <p:xfrm>
          <a:off x="3463493" y="3890081"/>
          <a:ext cx="229533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4" name="Formula" r:id="rId15" imgW="129600" imgH="155160" progId="Equation.Ribbit">
                  <p:embed/>
                </p:oleObj>
              </mc:Choice>
              <mc:Fallback>
                <p:oleObj name="Formula" r:id="rId15" imgW="12960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463493" y="3890081"/>
                        <a:ext cx="229533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0871001"/>
              </p:ext>
            </p:extLst>
          </p:nvPr>
        </p:nvGraphicFramePr>
        <p:xfrm>
          <a:off x="4880922" y="3899307"/>
          <a:ext cx="190478" cy="256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5" name="Formula" r:id="rId17" imgW="118440" imgH="160200" progId="Equation.Ribbit">
                  <p:embed/>
                </p:oleObj>
              </mc:Choice>
              <mc:Fallback>
                <p:oleObj name="Formula" r:id="rId17" imgW="118440" imgH="16020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880922" y="3899307"/>
                        <a:ext cx="190478" cy="256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0862396"/>
              </p:ext>
            </p:extLst>
          </p:nvPr>
        </p:nvGraphicFramePr>
        <p:xfrm>
          <a:off x="2912079" y="4351577"/>
          <a:ext cx="18556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6" name="Formula" r:id="rId19" imgW="109440" imgH="161640" progId="Equation.Ribbit">
                  <p:embed/>
                </p:oleObj>
              </mc:Choice>
              <mc:Fallback>
                <p:oleObj name="Formula" r:id="rId19" imgW="109440" imgH="161640" progId="Equation.Ribbit">
                  <p:embed/>
                  <p:pic>
                    <p:nvPicPr>
                      <p:cNvPr id="19" name="对象 1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12079" y="4351577"/>
                        <a:ext cx="18556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5656621"/>
              </p:ext>
            </p:extLst>
          </p:nvPr>
        </p:nvGraphicFramePr>
        <p:xfrm>
          <a:off x="3430241" y="4351577"/>
          <a:ext cx="223837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7" name="Formula" r:id="rId20" imgW="132120" imgH="162720" progId="Equation.Ribbit">
                  <p:embed/>
                </p:oleObj>
              </mc:Choice>
              <mc:Fallback>
                <p:oleObj name="Formula" r:id="rId20" imgW="132120" imgH="162720" progId="Equation.Ribbit">
                  <p:embed/>
                  <p:pic>
                    <p:nvPicPr>
                      <p:cNvPr id="20" name="对象 1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30241" y="4351577"/>
                        <a:ext cx="223837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319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什么是“</a:t>
            </a:r>
            <a:r>
              <a:rPr lang="zh-CN" altLang="en-US" sz="3600" dirty="0" smtClean="0"/>
              <a:t>学习”</a:t>
            </a:r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1125522"/>
            <a:ext cx="8616950" cy="4821350"/>
          </a:xfrm>
        </p:spPr>
        <p:txBody>
          <a:bodyPr>
            <a:normAutofit/>
          </a:bodyPr>
          <a:lstStyle/>
          <a:p>
            <a:r>
              <a:rPr lang="en-US" altLang="zh-CN" b="1" dirty="0"/>
              <a:t> </a:t>
            </a:r>
            <a:r>
              <a:rPr lang="zh-CN" altLang="en-US" dirty="0" smtClean="0"/>
              <a:t>可分的与不可分的</a:t>
            </a:r>
            <a:endParaRPr lang="en-US" altLang="zh-CN" dirty="0"/>
          </a:p>
          <a:p>
            <a:pPr marL="800100" lvl="1" indent="-342900">
              <a:spcBef>
                <a:spcPts val="1200"/>
              </a:spcBef>
            </a:pPr>
            <a:r>
              <a:rPr lang="zh-CN" altLang="en-US" dirty="0"/>
              <a:t>可</a:t>
            </a:r>
            <a:r>
              <a:rPr lang="zh-CN" altLang="en-US" dirty="0" smtClean="0"/>
              <a:t>分的</a:t>
            </a:r>
            <a:r>
              <a:rPr lang="en-US" altLang="zh-CN" dirty="0" smtClean="0"/>
              <a:t>(separable)</a:t>
            </a:r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sz="1800" dirty="0" smtClean="0"/>
              <a:t>    若目标概念</a:t>
            </a:r>
            <a:r>
              <a:rPr lang="en-US" altLang="zh-CN" sz="1800" dirty="0" smtClean="0"/>
              <a:t>	, </a:t>
            </a:r>
            <a:r>
              <a:rPr lang="zh-CN" altLang="en-US" sz="1800" dirty="0"/>
              <a:t>即</a:t>
            </a:r>
            <a:r>
              <a:rPr lang="zh-CN" altLang="en-US" sz="1800" dirty="0" smtClean="0"/>
              <a:t>    中存在假设能将所有的示例完全正确分开</a:t>
            </a:r>
            <a:r>
              <a:rPr lang="en-US" altLang="zh-CN" sz="1800" dirty="0" smtClean="0"/>
              <a:t>(</a:t>
            </a:r>
            <a:r>
              <a:rPr lang="zh-CN" altLang="en-US" sz="1800" dirty="0" smtClean="0"/>
              <a:t>按照与真实标记一致的方式</a:t>
            </a:r>
            <a:r>
              <a:rPr lang="en-US" altLang="zh-CN" sz="1800" dirty="0" smtClean="0"/>
              <a:t>), </a:t>
            </a:r>
            <a:r>
              <a:rPr lang="zh-CN" altLang="en-US" sz="1800" dirty="0" smtClean="0"/>
              <a:t>则称该问题对学习算法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是“可分的”</a:t>
            </a:r>
            <a:r>
              <a:rPr lang="en-US" altLang="zh-CN" sz="1800" dirty="0" smtClean="0"/>
              <a:t>(separable), </a:t>
            </a:r>
            <a:r>
              <a:rPr lang="zh-CN" altLang="en-US" sz="1800" dirty="0" smtClean="0"/>
              <a:t>也称“一致的”（</a:t>
            </a:r>
            <a:r>
              <a:rPr lang="en-US" altLang="zh-CN" sz="1800" dirty="0" smtClean="0"/>
              <a:t>consistent).</a:t>
            </a:r>
          </a:p>
          <a:p>
            <a:pPr marL="800100" lvl="1" indent="-342900">
              <a:lnSpc>
                <a:spcPct val="100000"/>
              </a:lnSpc>
              <a:spcBef>
                <a:spcPts val="1800"/>
              </a:spcBef>
            </a:pPr>
            <a:r>
              <a:rPr lang="zh-CN" altLang="en-US" dirty="0" smtClean="0"/>
              <a:t>不可分的</a:t>
            </a:r>
            <a:r>
              <a:rPr lang="en-US" altLang="zh-CN" dirty="0" smtClean="0"/>
              <a:t>(separable)</a:t>
            </a:r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zh-CN" altLang="en-US" sz="1800" dirty="0" smtClean="0"/>
              <a:t>    </a:t>
            </a:r>
            <a:r>
              <a:rPr lang="zh-CN" altLang="en-US" sz="1800" dirty="0"/>
              <a:t>若目标概念</a:t>
            </a:r>
            <a:r>
              <a:rPr lang="en-US" altLang="zh-CN" sz="1800" dirty="0"/>
              <a:t>	,</a:t>
            </a:r>
            <a:r>
              <a:rPr lang="zh-CN" altLang="en-US" sz="1800" dirty="0"/>
              <a:t>则    </a:t>
            </a:r>
            <a:r>
              <a:rPr lang="zh-CN" altLang="en-US" sz="1800" dirty="0" smtClean="0"/>
              <a:t>中不存在任何假设</a:t>
            </a:r>
            <a:r>
              <a:rPr lang="zh-CN" altLang="en-US" sz="1800" dirty="0"/>
              <a:t>能将所有的</a:t>
            </a:r>
            <a:r>
              <a:rPr lang="zh-CN" altLang="en-US" sz="1800" dirty="0" smtClean="0"/>
              <a:t>示例完全正确分开</a:t>
            </a:r>
            <a:r>
              <a:rPr lang="zh-CN" altLang="en-US" sz="1800" dirty="0"/>
              <a:t>，则称该问题对学习算法</a:t>
            </a:r>
            <a:r>
              <a:rPr lang="en-US" altLang="zh-CN" sz="1800" dirty="0"/>
              <a:t>   </a:t>
            </a:r>
            <a:r>
              <a:rPr lang="zh-CN" altLang="en-US" sz="1800" dirty="0"/>
              <a:t>是</a:t>
            </a:r>
            <a:r>
              <a:rPr lang="zh-CN" altLang="en-US" sz="1800" dirty="0" smtClean="0"/>
              <a:t>“不可</a:t>
            </a:r>
            <a:r>
              <a:rPr lang="zh-CN" altLang="en-US" sz="1800" dirty="0"/>
              <a:t>分的”</a:t>
            </a:r>
            <a:r>
              <a:rPr lang="en-US" altLang="zh-CN" sz="1800" dirty="0" smtClean="0"/>
              <a:t>(non-separable), </a:t>
            </a:r>
            <a:r>
              <a:rPr lang="zh-CN" altLang="en-US" sz="1800" dirty="0" smtClean="0"/>
              <a:t>也</a:t>
            </a:r>
            <a:r>
              <a:rPr lang="zh-CN" altLang="en-US" sz="1800" dirty="0"/>
              <a:t>称</a:t>
            </a:r>
            <a:r>
              <a:rPr lang="zh-CN" altLang="en-US" sz="1800" dirty="0" smtClean="0"/>
              <a:t>“不一致的”（</a:t>
            </a:r>
            <a:r>
              <a:rPr lang="en-US" altLang="zh-CN" sz="1800" dirty="0" smtClean="0"/>
              <a:t>non-consistent).</a:t>
            </a:r>
            <a:endParaRPr lang="en-US" altLang="zh-CN" sz="1800" dirty="0"/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9719407"/>
              </p:ext>
            </p:extLst>
          </p:nvPr>
        </p:nvGraphicFramePr>
        <p:xfrm>
          <a:off x="2331875" y="2071152"/>
          <a:ext cx="725487" cy="29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45" name="Formula" r:id="rId3" imgW="379800" imgH="156240" progId="Equation.Ribbit">
                  <p:embed/>
                </p:oleObj>
              </mc:Choice>
              <mc:Fallback>
                <p:oleObj name="Formula" r:id="rId3" imgW="379800" imgH="1562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31875" y="2071152"/>
                        <a:ext cx="725487" cy="298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3867538"/>
              </p:ext>
            </p:extLst>
          </p:nvPr>
        </p:nvGraphicFramePr>
        <p:xfrm>
          <a:off x="5429021" y="2505644"/>
          <a:ext cx="18556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46" name="Formula" r:id="rId5" imgW="109440" imgH="161640" progId="Equation.Ribbit">
                  <p:embed/>
                </p:oleObj>
              </mc:Choice>
              <mc:Fallback>
                <p:oleObj name="Formula" r:id="rId5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29021" y="2505644"/>
                        <a:ext cx="18556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509453"/>
              </p:ext>
            </p:extLst>
          </p:nvPr>
        </p:nvGraphicFramePr>
        <p:xfrm>
          <a:off x="3538133" y="2070471"/>
          <a:ext cx="252413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47" name="Formula" r:id="rId7" imgW="132120" imgH="162720" progId="Equation.Ribbit">
                  <p:embed/>
                </p:oleObj>
              </mc:Choice>
              <mc:Fallback>
                <p:oleObj name="Formula" r:id="rId7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38133" y="2070471"/>
                        <a:ext cx="252413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3636790"/>
              </p:ext>
            </p:extLst>
          </p:nvPr>
        </p:nvGraphicFramePr>
        <p:xfrm>
          <a:off x="2331874" y="3871492"/>
          <a:ext cx="725487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48" name="Formula" r:id="rId9" imgW="379800" imgH="196920" progId="Equation.Ribbit">
                  <p:embed/>
                </p:oleObj>
              </mc:Choice>
              <mc:Fallback>
                <p:oleObj name="Formula" r:id="rId9" imgW="379800" imgH="1969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31874" y="3871492"/>
                        <a:ext cx="725487" cy="37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对象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7111143"/>
              </p:ext>
            </p:extLst>
          </p:nvPr>
        </p:nvGraphicFramePr>
        <p:xfrm>
          <a:off x="3443792" y="3907090"/>
          <a:ext cx="252413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49" name="Formula" r:id="rId11" imgW="132120" imgH="162720" progId="Equation.Ribbit">
                  <p:embed/>
                </p:oleObj>
              </mc:Choice>
              <mc:Fallback>
                <p:oleObj name="Formula" r:id="rId11" imgW="132120" imgH="1627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43792" y="3907090"/>
                        <a:ext cx="252413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5869471"/>
              </p:ext>
            </p:extLst>
          </p:nvPr>
        </p:nvGraphicFramePr>
        <p:xfrm>
          <a:off x="3123871" y="4337974"/>
          <a:ext cx="185568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50" name="Formula" r:id="rId12" imgW="109440" imgH="161640" progId="Equation.Ribbit">
                  <p:embed/>
                </p:oleObj>
              </mc:Choice>
              <mc:Fallback>
                <p:oleObj name="Formula" r:id="rId12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23871" y="4337974"/>
                        <a:ext cx="185568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711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0350" y="948082"/>
            <a:ext cx="8616950" cy="131614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/>
              <a:t> </a:t>
            </a:r>
            <a:r>
              <a:rPr lang="zh-CN" altLang="en-US" dirty="0" smtClean="0"/>
              <a:t>对于给定训练集   </a:t>
            </a:r>
            <a:r>
              <a:rPr lang="en-US" altLang="zh-CN" dirty="0" smtClean="0"/>
              <a:t>, </a:t>
            </a:r>
            <a:r>
              <a:rPr lang="zh-CN" altLang="en-US" dirty="0" smtClean="0"/>
              <a:t>我们希望基于学习算法   </a:t>
            </a:r>
            <a:r>
              <a:rPr lang="zh-CN" altLang="en-US" dirty="0"/>
              <a:t>学</a:t>
            </a:r>
            <a:r>
              <a:rPr lang="zh-CN" altLang="en-US" dirty="0" smtClean="0"/>
              <a:t>得的模型所对应的假设   尽可能接近目标概念  </a:t>
            </a:r>
            <a:r>
              <a:rPr lang="en-US" altLang="zh-CN" dirty="0" smtClean="0"/>
              <a:t>.</a:t>
            </a:r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800100" lvl="1" indent="-342900">
              <a:spcBef>
                <a:spcPts val="1200"/>
              </a:spcBef>
            </a:pPr>
            <a:endParaRPr lang="en-US" altLang="zh-CN" sz="1800" dirty="0"/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815640"/>
              </p:ext>
            </p:extLst>
          </p:nvPr>
        </p:nvGraphicFramePr>
        <p:xfrm>
          <a:off x="4265835" y="1703873"/>
          <a:ext cx="163830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35" name="Formula" r:id="rId3" imgW="71280" imgH="119520" progId="Equation.Ribbit">
                  <p:embed/>
                </p:oleObj>
              </mc:Choice>
              <mc:Fallback>
                <p:oleObj name="Formula" r:id="rId3" imgW="71280" imgH="11952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65835" y="1703873"/>
                        <a:ext cx="163830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9478878"/>
              </p:ext>
            </p:extLst>
          </p:nvPr>
        </p:nvGraphicFramePr>
        <p:xfrm>
          <a:off x="2781589" y="1140189"/>
          <a:ext cx="261258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36" name="Formula" r:id="rId5" imgW="127080" imgH="155160" progId="Equation.Ribbit">
                  <p:embed/>
                </p:oleObj>
              </mc:Choice>
              <mc:Fallback>
                <p:oleObj name="Formula" r:id="rId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81589" y="1140189"/>
                        <a:ext cx="261258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280179"/>
              </p:ext>
            </p:extLst>
          </p:nvPr>
        </p:nvGraphicFramePr>
        <p:xfrm>
          <a:off x="6084783" y="1132932"/>
          <a:ext cx="216496" cy="32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37" name="Formula" r:id="rId7" imgW="109440" imgH="161640" progId="Equation.Ribbit">
                  <p:embed/>
                </p:oleObj>
              </mc:Choice>
              <mc:Fallback>
                <p:oleObj name="Formula" r:id="rId7" imgW="109440" imgH="16164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84783" y="1132932"/>
                        <a:ext cx="216496" cy="32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7276129"/>
              </p:ext>
            </p:extLst>
          </p:nvPr>
        </p:nvGraphicFramePr>
        <p:xfrm>
          <a:off x="1462826" y="1633525"/>
          <a:ext cx="189529" cy="3474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38" name="Formula" r:id="rId9" imgW="86400" imgH="157680" progId="Equation.Ribbit">
                  <p:embed/>
                </p:oleObj>
              </mc:Choice>
              <mc:Fallback>
                <p:oleObj name="Formula" r:id="rId9" imgW="86400" imgH="15768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62826" y="1633525"/>
                        <a:ext cx="189529" cy="3474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1097280" y="2225184"/>
            <a:ext cx="6448812" cy="462307"/>
          </a:xfrm>
          <a:prstGeom prst="rect">
            <a:avLst/>
          </a:prstGeom>
          <a:ln>
            <a:headEnd/>
            <a:tailEnd/>
          </a:ln>
          <a:ex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2075" tIns="46038" rIns="92075" bIns="46038" anchor="ctr" anchorCtr="0">
            <a:spAutoFit/>
          </a:bodyPr>
          <a:lstStyle/>
          <a:p>
            <a:pPr marL="0" marR="0" lvl="0" indent="0" algn="ctr" defTabSz="91440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Palatino Linotype" pitchFamily="18" charset="0"/>
                <a:ea typeface="幼圆" pitchFamily="49" charset="-122"/>
                <a:cs typeface="Verdana" pitchFamily="34" charset="0"/>
              </a:rPr>
              <a:t>为什么不是希望精确地学到目标概念</a:t>
            </a:r>
            <a:r>
              <a:rPr kumimoji="1" lang="en-US" altLang="zh-CN" sz="2400" i="1" kern="0" spc="100" dirty="0" smtClean="0">
                <a:solidFill>
                  <a:schemeClr val="bg1"/>
                </a:solidFill>
                <a:latin typeface="Times New Roman" panose="02020603050405020304" pitchFamily="18" charset="0"/>
                <a:ea typeface="幼圆" pitchFamily="49" charset="-122"/>
                <a:cs typeface="Times New Roman" panose="02020603050405020304" pitchFamily="18" charset="0"/>
              </a:rPr>
              <a:t>c</a:t>
            </a:r>
            <a:r>
              <a:rPr kumimoji="1" lang="zh-CN" altLang="en-US" sz="2000" kern="0" dirty="0" smtClean="0">
                <a:solidFill>
                  <a:schemeClr val="bg1"/>
                </a:solidFill>
                <a:latin typeface="Palatino Linotype" pitchFamily="18" charset="0"/>
                <a:ea typeface="幼圆" pitchFamily="49" charset="-122"/>
                <a:cs typeface="Verdana" pitchFamily="34" charset="0"/>
              </a:rPr>
              <a:t>呢？</a:t>
            </a:r>
            <a:endParaRPr kumimoji="1" lang="en-US" altLang="zh-CN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alatino Linotype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5" name="内容占位符 2"/>
          <p:cNvSpPr txBox="1">
            <a:spLocks/>
          </p:cNvSpPr>
          <p:nvPr/>
        </p:nvSpPr>
        <p:spPr>
          <a:xfrm>
            <a:off x="260350" y="2857864"/>
            <a:ext cx="8616950" cy="2771659"/>
          </a:xfrm>
          <a:prstGeom prst="rect">
            <a:avLst/>
          </a:prstGeom>
        </p:spPr>
        <p:txBody>
          <a:bodyPr vert="horz" lIns="91440" tIns="46800" rIns="91440" bIns="45720" rtlCol="0">
            <a:normAutofit/>
          </a:bodyPr>
          <a:lstStyle>
            <a:lvl1pPr marL="228600" indent="-360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Wingdings" panose="05000000000000000000" pitchFamily="2" charset="2"/>
              <a:buChar char="p"/>
              <a:defRPr lang="zh-CN" altLang="en-US" sz="2200" kern="1200" baseline="0" dirty="0" smtClean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1pPr>
            <a:lvl2pPr marL="6858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20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2pPr>
            <a:lvl3pPr marL="11430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8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3pPr>
            <a:lvl4pPr marL="16002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4pPr>
            <a:lvl5pPr marL="2057400" indent="-3600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l"/>
              <a:defRPr sz="1600" kern="1200" baseline="0">
                <a:solidFill>
                  <a:schemeClr val="tx1"/>
                </a:solidFill>
                <a:latin typeface="Verdana" panose="020B0604030504040204" pitchFamily="34" charset="0"/>
                <a:ea typeface="幼圆" panose="02010509060101010101" pitchFamily="49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/>
              <a:t>机器学习过程受到很多因素的制约</a:t>
            </a:r>
            <a:endParaRPr lang="en-US" altLang="zh-CN" sz="2000" dirty="0" smtClean="0"/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1800" dirty="0" smtClean="0"/>
              <a:t>获得的训练集   往往仅包含有限数量的样例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因此通常会存在一些在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上“等效”的假设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学习算法无法区别这些假设</a:t>
            </a:r>
            <a:r>
              <a:rPr lang="en-US" altLang="zh-CN" sz="1800" dirty="0" smtClean="0"/>
              <a:t>;</a:t>
            </a:r>
          </a:p>
          <a:p>
            <a:pPr marL="457200" indent="-457200">
              <a:lnSpc>
                <a:spcPct val="125000"/>
              </a:lnSpc>
              <a:spcBef>
                <a:spcPts val="600"/>
              </a:spcBef>
              <a:buFont typeface="Wingdings" panose="05000000000000000000" pitchFamily="2" charset="2"/>
              <a:buChar char="l"/>
            </a:pPr>
            <a:r>
              <a:rPr lang="zh-CN" altLang="en-US" sz="1800" dirty="0" smtClean="0"/>
              <a:t>从分布   采样得到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  </a:t>
            </a:r>
            <a:r>
              <a:rPr lang="zh-CN" altLang="en-US" sz="1800" dirty="0" smtClean="0"/>
              <a:t>的过程有一定的偶然性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即便对同样大小的不同训练集</a:t>
            </a:r>
            <a:r>
              <a:rPr lang="en-US" altLang="zh-CN" sz="1800" dirty="0" smtClean="0"/>
              <a:t>, </a:t>
            </a:r>
            <a:r>
              <a:rPr lang="zh-CN" altLang="en-US" sz="1800" dirty="0" smtClean="0"/>
              <a:t>学得结果也可能有所不同</a:t>
            </a:r>
            <a:r>
              <a:rPr lang="en-US" altLang="zh-CN" sz="1800" dirty="0" smtClean="0"/>
              <a:t>.</a:t>
            </a:r>
          </a:p>
          <a:p>
            <a:pPr>
              <a:lnSpc>
                <a:spcPct val="150000"/>
              </a:lnSpc>
            </a:pPr>
            <a:endParaRPr lang="en-US" altLang="zh-CN" dirty="0" smtClean="0"/>
          </a:p>
          <a:p>
            <a:pPr marL="800100" lvl="1" indent="-342900">
              <a:spcBef>
                <a:spcPts val="1200"/>
              </a:spcBef>
            </a:pPr>
            <a:endParaRPr lang="zh-CN" altLang="en-US" sz="1800" dirty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0249050"/>
              </p:ext>
            </p:extLst>
          </p:nvPr>
        </p:nvGraphicFramePr>
        <p:xfrm>
          <a:off x="2179247" y="3493976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39" name="Formula" r:id="rId11" imgW="127080" imgH="155160" progId="Equation.Ribbit">
                  <p:embed/>
                </p:oleObj>
              </mc:Choice>
              <mc:Fallback>
                <p:oleObj name="Formula" r:id="rId11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79247" y="3493976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1043568"/>
              </p:ext>
            </p:extLst>
          </p:nvPr>
        </p:nvGraphicFramePr>
        <p:xfrm>
          <a:off x="7611409" y="3501233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40" name="Formula" r:id="rId12" imgW="127080" imgH="155160" progId="Equation.Ribbit">
                  <p:embed/>
                </p:oleObj>
              </mc:Choice>
              <mc:Fallback>
                <p:oleObj name="Formula" r:id="rId12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11409" y="3501233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2975149"/>
              </p:ext>
            </p:extLst>
          </p:nvPr>
        </p:nvGraphicFramePr>
        <p:xfrm>
          <a:off x="1511589" y="4264621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41" name="Formula" r:id="rId13" imgW="127080" imgH="155160" progId="Equation.Ribbit">
                  <p:embed/>
                </p:oleObj>
              </mc:Choice>
              <mc:Fallback>
                <p:oleObj name="Formula" r:id="rId13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511589" y="4264621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8556216"/>
              </p:ext>
            </p:extLst>
          </p:nvPr>
        </p:nvGraphicFramePr>
        <p:xfrm>
          <a:off x="2662364" y="4264621"/>
          <a:ext cx="223935" cy="274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42" name="Formula" r:id="rId15" imgW="127080" imgH="155160" progId="Equation.Ribbit">
                  <p:embed/>
                </p:oleObj>
              </mc:Choice>
              <mc:Fallback>
                <p:oleObj name="Formula" r:id="rId15" imgW="127080" imgH="155160" progId="Equation.Ribbi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62364" y="4264621"/>
                        <a:ext cx="223935" cy="274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794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</p:bldLst>
  </p:timing>
</p:sld>
</file>

<file path=ppt/theme/theme1.xml><?xml version="1.0" encoding="utf-8"?>
<a:theme xmlns:a="http://schemas.openxmlformats.org/drawingml/2006/main" name="机器学习v2.1rgb">
  <a:themeElements>
    <a:clrScheme name="机器学习">
      <a:dk1>
        <a:sysClr val="windowText" lastClr="000000"/>
      </a:dk1>
      <a:lt1>
        <a:sysClr val="window" lastClr="FFFFFF"/>
      </a:lt1>
      <a:dk2>
        <a:srgbClr val="16754D"/>
      </a:dk2>
      <a:lt2>
        <a:srgbClr val="FFFFFF"/>
      </a:lt2>
      <a:accent1>
        <a:srgbClr val="16754D"/>
      </a:accent1>
      <a:accent2>
        <a:srgbClr val="329E6E"/>
      </a:accent2>
      <a:accent3>
        <a:srgbClr val="FFC000"/>
      </a:accent3>
      <a:accent4>
        <a:srgbClr val="C00000"/>
      </a:accent4>
      <a:accent5>
        <a:srgbClr val="0070C0"/>
      </a:accent5>
      <a:accent6>
        <a:srgbClr val="002060"/>
      </a:accent6>
      <a:hlink>
        <a:srgbClr val="80C000"/>
      </a:hlink>
      <a:folHlink>
        <a:srgbClr val="CC66FF"/>
      </a:folHlink>
    </a:clrScheme>
    <a:fontScheme name="机器学习">
      <a:majorFont>
        <a:latin typeface="Verdana"/>
        <a:ea typeface="幼圆"/>
        <a:cs typeface=""/>
      </a:majorFont>
      <a:minorFont>
        <a:latin typeface="Verdana"/>
        <a:ea typeface="幼圆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机器学习v2.1rgb" id="{EEBC26C2-D188-4AC0-8846-32FF974952E7}" vid="{5872C309-9AD6-4384-AB1E-DDF89DAEFE7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机器学习v2.1rgb</Template>
  <TotalTime>3405</TotalTime>
  <Words>3390</Words>
  <Application>Microsoft Office PowerPoint</Application>
  <PresentationFormat>全屏显示(4:3)</PresentationFormat>
  <Paragraphs>424</Paragraphs>
  <Slides>55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64" baseType="lpstr">
      <vt:lpstr>微软雅黑</vt:lpstr>
      <vt:lpstr>幼圆</vt:lpstr>
      <vt:lpstr>Arial</vt:lpstr>
      <vt:lpstr>Palatino Linotype</vt:lpstr>
      <vt:lpstr>Times New Roman</vt:lpstr>
      <vt:lpstr>Verdana</vt:lpstr>
      <vt:lpstr>Wingdings</vt:lpstr>
      <vt:lpstr>机器学习v2.1rgb</vt:lpstr>
      <vt:lpstr>Formula</vt:lpstr>
      <vt:lpstr>第十二章：计算学习理论</vt:lpstr>
      <vt:lpstr>纲要</vt:lpstr>
      <vt:lpstr>关注的问题</vt:lpstr>
      <vt:lpstr>一些概念及记号</vt:lpstr>
      <vt:lpstr>一些概念及记号</vt:lpstr>
      <vt:lpstr>什么是“学习”</vt:lpstr>
      <vt:lpstr>什么是“学习”</vt:lpstr>
      <vt:lpstr>什么是“学习”</vt:lpstr>
      <vt:lpstr>PowerPoint 演示文稿</vt:lpstr>
      <vt:lpstr>什么是“可学习的”</vt:lpstr>
      <vt:lpstr>什么是“可学习的”</vt:lpstr>
      <vt:lpstr>什么是“可学习的”</vt:lpstr>
      <vt:lpstr>什么是“可学习的”</vt:lpstr>
      <vt:lpstr>什么是“可学习的”</vt:lpstr>
      <vt:lpstr>PowerPoint 演示文稿</vt:lpstr>
      <vt:lpstr>PowerPoint 演示文稿</vt:lpstr>
      <vt:lpstr>有限假设空间</vt:lpstr>
      <vt:lpstr>有限假设空间</vt:lpstr>
      <vt:lpstr>有限假设空间</vt:lpstr>
      <vt:lpstr>有限假设空间</vt:lpstr>
      <vt:lpstr>有限假设空间</vt:lpstr>
      <vt:lpstr>PowerPoint 演示文稿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VC维</vt:lpstr>
      <vt:lpstr>PowerPoint 演示文稿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Rademacher复杂度</vt:lpstr>
      <vt:lpstr>PowerPoint 演示文稿</vt:lpstr>
      <vt:lpstr>稳定性(Stability)</vt:lpstr>
      <vt:lpstr>稳定性(Stability)</vt:lpstr>
      <vt:lpstr>稳定性(Stability)</vt:lpstr>
      <vt:lpstr>稳定性(Stability)</vt:lpstr>
      <vt:lpstr>稳定性(Stability)</vt:lpstr>
      <vt:lpstr>稳定性(Stability)</vt:lpstr>
      <vt:lpstr>稳定性(Stability)</vt:lpstr>
      <vt:lpstr>总结</vt:lpstr>
    </vt:vector>
  </TitlesOfParts>
  <Company>LAMDA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机器学习-第十二章</dc:title>
  <dc:creator/>
  <cp:lastModifiedBy>Reviewer</cp:lastModifiedBy>
  <cp:revision>293</cp:revision>
  <dcterms:created xsi:type="dcterms:W3CDTF">2016-01-09T01:36:54Z</dcterms:created>
  <dcterms:modified xsi:type="dcterms:W3CDTF">2018-05-17T13:04:50Z</dcterms:modified>
</cp:coreProperties>
</file>

<file path=docProps/thumbnail.jpeg>
</file>